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677" r:id="rId2"/>
    <p:sldId id="646" r:id="rId3"/>
    <p:sldId id="514" r:id="rId4"/>
    <p:sldId id="683" r:id="rId5"/>
    <p:sldId id="662" r:id="rId6"/>
    <p:sldId id="652" r:id="rId7"/>
    <p:sldId id="657" r:id="rId8"/>
    <p:sldId id="655" r:id="rId9"/>
    <p:sldId id="653" r:id="rId10"/>
    <p:sldId id="684" r:id="rId11"/>
    <p:sldId id="679" r:id="rId12"/>
    <p:sldId id="666" r:id="rId13"/>
    <p:sldId id="685" r:id="rId14"/>
    <p:sldId id="661" r:id="rId15"/>
    <p:sldId id="686" r:id="rId16"/>
    <p:sldId id="660" r:id="rId17"/>
    <p:sldId id="687" r:id="rId18"/>
    <p:sldId id="659" r:id="rId19"/>
    <p:sldId id="675" r:id="rId20"/>
    <p:sldId id="664" r:id="rId21"/>
    <p:sldId id="647" r:id="rId22"/>
    <p:sldId id="672" r:id="rId23"/>
    <p:sldId id="671" r:id="rId24"/>
    <p:sldId id="673" r:id="rId25"/>
    <p:sldId id="678" r:id="rId26"/>
    <p:sldId id="648" r:id="rId27"/>
    <p:sldId id="665" r:id="rId28"/>
    <p:sldId id="670" r:id="rId29"/>
    <p:sldId id="668" r:id="rId30"/>
    <p:sldId id="674" r:id="rId31"/>
    <p:sldId id="676" r:id="rId32"/>
    <p:sldId id="669" r:id="rId33"/>
  </p:sldIdLst>
  <p:sldSz cx="9144000" cy="6858000" type="screen4x3"/>
  <p:notesSz cx="7099300" cy="10234613"/>
  <p:defaultTextStyle>
    <a:defPPr>
      <a:defRPr lang="de-A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FFEBEB"/>
    <a:srgbClr val="FFFFFF"/>
    <a:srgbClr val="FFD1D1"/>
    <a:srgbClr val="008080"/>
    <a:srgbClr val="003300"/>
    <a:srgbClr val="CC0000"/>
    <a:srgbClr val="006600"/>
    <a:srgbClr val="ABABE3"/>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88" autoAdjust="0"/>
    <p:restoredTop sz="94660"/>
  </p:normalViewPr>
  <p:slideViewPr>
    <p:cSldViewPr>
      <p:cViewPr>
        <p:scale>
          <a:sx n="75" d="100"/>
          <a:sy n="75" d="100"/>
        </p:scale>
        <p:origin x="-1248" y="-3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defTabSz="947738">
              <a:defRPr sz="1200">
                <a:latin typeface="Arial" pitchFamily="34" charset="0"/>
              </a:defRPr>
            </a:lvl1pPr>
          </a:lstStyle>
          <a:p>
            <a:pPr>
              <a:defRPr/>
            </a:pPr>
            <a:endParaRPr lang="de-AT" altLang="en-US"/>
          </a:p>
        </p:txBody>
      </p:sp>
      <p:sp>
        <p:nvSpPr>
          <p:cNvPr id="118787" name="Rectangle 3"/>
          <p:cNvSpPr>
            <a:spLocks noGrp="1" noChangeArrowheads="1"/>
          </p:cNvSpPr>
          <p:nvPr>
            <p:ph type="dt" sz="quarter" idx="1"/>
          </p:nvPr>
        </p:nvSpPr>
        <p:spPr bwMode="auto">
          <a:xfrm>
            <a:off x="4021138"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algn="r" defTabSz="947738">
              <a:defRPr sz="1200">
                <a:latin typeface="Arial" pitchFamily="34" charset="0"/>
              </a:defRPr>
            </a:lvl1pPr>
          </a:lstStyle>
          <a:p>
            <a:pPr>
              <a:defRPr/>
            </a:pPr>
            <a:endParaRPr lang="de-AT" altLang="en-US"/>
          </a:p>
        </p:txBody>
      </p:sp>
      <p:sp>
        <p:nvSpPr>
          <p:cNvPr id="118788" name="Rectangle 4"/>
          <p:cNvSpPr>
            <a:spLocks noGrp="1" noChangeArrowheads="1"/>
          </p:cNvSpPr>
          <p:nvPr>
            <p:ph type="ftr" sz="quarter" idx="2"/>
          </p:nvPr>
        </p:nvSpPr>
        <p:spPr bwMode="auto">
          <a:xfrm>
            <a:off x="0"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defTabSz="947738">
              <a:defRPr sz="1200">
                <a:latin typeface="Arial" pitchFamily="34" charset="0"/>
              </a:defRPr>
            </a:lvl1pPr>
          </a:lstStyle>
          <a:p>
            <a:pPr>
              <a:defRPr/>
            </a:pPr>
            <a:r>
              <a:rPr lang="de-AT" altLang="en-US"/>
              <a:t>© Univ.-Prof. Dr. Christiane Wendehorst</a:t>
            </a:r>
          </a:p>
        </p:txBody>
      </p:sp>
      <p:sp>
        <p:nvSpPr>
          <p:cNvPr id="118789" name="Rectangle 5"/>
          <p:cNvSpPr>
            <a:spLocks noGrp="1" noChangeArrowheads="1"/>
          </p:cNvSpPr>
          <p:nvPr>
            <p:ph type="sldNum" sz="quarter" idx="3"/>
          </p:nvPr>
        </p:nvSpPr>
        <p:spPr bwMode="auto">
          <a:xfrm>
            <a:off x="4021138"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algn="r" defTabSz="947738">
              <a:defRPr sz="1200">
                <a:latin typeface="Arial" pitchFamily="34" charset="0"/>
              </a:defRPr>
            </a:lvl1pPr>
          </a:lstStyle>
          <a:p>
            <a:pPr>
              <a:defRPr/>
            </a:pPr>
            <a:fld id="{DB58BCE0-088E-4D23-BE19-B3467EB58797}" type="slidenum">
              <a:rPr lang="de-AT" altLang="en-US"/>
              <a:pPr>
                <a:defRPr/>
              </a:pPr>
              <a:t>‹Nr.›</a:t>
            </a:fld>
            <a:endParaRPr lang="de-AT" altLang="en-US"/>
          </a:p>
        </p:txBody>
      </p:sp>
    </p:spTree>
    <p:extLst>
      <p:ext uri="{BB962C8B-B14F-4D97-AF65-F5344CB8AC3E}">
        <p14:creationId xmlns:p14="http://schemas.microsoft.com/office/powerpoint/2010/main" val="4009483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defTabSz="947738">
              <a:defRPr sz="1200">
                <a:latin typeface="Arial" pitchFamily="34" charset="0"/>
              </a:defRPr>
            </a:lvl1pPr>
          </a:lstStyle>
          <a:p>
            <a:pPr>
              <a:defRPr/>
            </a:pPr>
            <a:endParaRPr lang="de-AT" altLang="en-US"/>
          </a:p>
        </p:txBody>
      </p:sp>
      <p:sp>
        <p:nvSpPr>
          <p:cNvPr id="40963" name="Rectangle 3"/>
          <p:cNvSpPr>
            <a:spLocks noGrp="1" noChangeArrowheads="1"/>
          </p:cNvSpPr>
          <p:nvPr>
            <p:ph type="dt" idx="1"/>
          </p:nvPr>
        </p:nvSpPr>
        <p:spPr bwMode="auto">
          <a:xfrm>
            <a:off x="4021138"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lvl1pPr algn="r" defTabSz="947738">
              <a:defRPr sz="1200">
                <a:latin typeface="Arial" pitchFamily="34" charset="0"/>
              </a:defRPr>
            </a:lvl1pPr>
          </a:lstStyle>
          <a:p>
            <a:pPr>
              <a:defRPr/>
            </a:pPr>
            <a:endParaRPr lang="de-AT" altLang="en-US"/>
          </a:p>
        </p:txBody>
      </p:sp>
      <p:sp>
        <p:nvSpPr>
          <p:cNvPr id="87044" name="Rectangle 4"/>
          <p:cNvSpPr>
            <a:spLocks noRo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709613" y="4862513"/>
            <a:ext cx="5680075"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t" anchorCtr="0" compatLnSpc="1">
            <a:prstTxWarp prst="textNoShape">
              <a:avLst/>
            </a:prstTxWarp>
          </a:bodyPr>
          <a:lstStyle/>
          <a:p>
            <a:pPr lvl="0"/>
            <a:r>
              <a:rPr lang="de-AT" altLang="en-US" noProof="0" smtClean="0"/>
              <a:t>Textmasterformate durch Klicken bearbeiten</a:t>
            </a:r>
          </a:p>
          <a:p>
            <a:pPr lvl="1"/>
            <a:r>
              <a:rPr lang="de-AT" altLang="en-US" noProof="0" smtClean="0"/>
              <a:t>Zweite Ebene</a:t>
            </a:r>
          </a:p>
          <a:p>
            <a:pPr lvl="2"/>
            <a:r>
              <a:rPr lang="de-AT" altLang="en-US" noProof="0" smtClean="0"/>
              <a:t>Dritte Ebene</a:t>
            </a:r>
          </a:p>
          <a:p>
            <a:pPr lvl="3"/>
            <a:r>
              <a:rPr lang="de-AT" altLang="en-US" noProof="0" smtClean="0"/>
              <a:t>Vierte Ebene</a:t>
            </a:r>
          </a:p>
          <a:p>
            <a:pPr lvl="4"/>
            <a:r>
              <a:rPr lang="de-AT" altLang="en-US" noProof="0" smtClean="0"/>
              <a:t>Fünfte Ebene</a:t>
            </a:r>
          </a:p>
        </p:txBody>
      </p:sp>
      <p:sp>
        <p:nvSpPr>
          <p:cNvPr id="40966" name="Rectangle 6"/>
          <p:cNvSpPr>
            <a:spLocks noGrp="1" noChangeArrowheads="1"/>
          </p:cNvSpPr>
          <p:nvPr>
            <p:ph type="ftr" sz="quarter" idx="4"/>
          </p:nvPr>
        </p:nvSpPr>
        <p:spPr bwMode="auto">
          <a:xfrm>
            <a:off x="0"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defTabSz="947738">
              <a:defRPr sz="1200">
                <a:latin typeface="Arial" pitchFamily="34" charset="0"/>
              </a:defRPr>
            </a:lvl1pPr>
          </a:lstStyle>
          <a:p>
            <a:pPr>
              <a:defRPr/>
            </a:pPr>
            <a:r>
              <a:rPr lang="de-AT" altLang="en-US"/>
              <a:t>© Univ.-Prof. Dr. Christiane Wendehorst</a:t>
            </a:r>
          </a:p>
        </p:txBody>
      </p:sp>
      <p:sp>
        <p:nvSpPr>
          <p:cNvPr id="40967" name="Rectangle 7"/>
          <p:cNvSpPr>
            <a:spLocks noGrp="1" noChangeArrowheads="1"/>
          </p:cNvSpPr>
          <p:nvPr>
            <p:ph type="sldNum" sz="quarter" idx="5"/>
          </p:nvPr>
        </p:nvSpPr>
        <p:spPr bwMode="auto">
          <a:xfrm>
            <a:off x="4021138"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59" tIns="47380" rIns="94759" bIns="47380" numCol="1" anchor="b" anchorCtr="0" compatLnSpc="1">
            <a:prstTxWarp prst="textNoShape">
              <a:avLst/>
            </a:prstTxWarp>
          </a:bodyPr>
          <a:lstStyle>
            <a:lvl1pPr algn="r" defTabSz="947738">
              <a:defRPr sz="1200">
                <a:latin typeface="Arial" pitchFamily="34" charset="0"/>
              </a:defRPr>
            </a:lvl1pPr>
          </a:lstStyle>
          <a:p>
            <a:pPr>
              <a:defRPr/>
            </a:pPr>
            <a:fld id="{15C1071C-11F9-426B-8036-0D278A3E0FEA}" type="slidenum">
              <a:rPr lang="de-AT" altLang="en-US"/>
              <a:pPr>
                <a:defRPr/>
              </a:pPr>
              <a:t>‹Nr.›</a:t>
            </a:fld>
            <a:endParaRPr lang="de-AT" altLang="en-US"/>
          </a:p>
        </p:txBody>
      </p:sp>
    </p:spTree>
    <p:extLst>
      <p:ext uri="{BB962C8B-B14F-4D97-AF65-F5344CB8AC3E}">
        <p14:creationId xmlns:p14="http://schemas.microsoft.com/office/powerpoint/2010/main" val="11178679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68350" indent="-295275" defTabSz="947738" eaLnBrk="0" hangingPunct="0">
              <a:spcBef>
                <a:spcPct val="30000"/>
              </a:spcBef>
              <a:defRPr sz="1200">
                <a:solidFill>
                  <a:schemeClr val="tx1"/>
                </a:solidFill>
                <a:latin typeface="Arial" charset="0"/>
              </a:defRPr>
            </a:lvl2pPr>
            <a:lvl3pPr marL="1184275" indent="-236538" defTabSz="947738" eaLnBrk="0" hangingPunct="0">
              <a:spcBef>
                <a:spcPct val="30000"/>
              </a:spcBef>
              <a:defRPr sz="1200">
                <a:solidFill>
                  <a:schemeClr val="tx1"/>
                </a:solidFill>
                <a:latin typeface="Arial" charset="0"/>
              </a:defRPr>
            </a:lvl3pPr>
            <a:lvl4pPr marL="1657350" indent="-236538" defTabSz="947738" eaLnBrk="0" hangingPunct="0">
              <a:spcBef>
                <a:spcPct val="30000"/>
              </a:spcBef>
              <a:defRPr sz="1200">
                <a:solidFill>
                  <a:schemeClr val="tx1"/>
                </a:solidFill>
                <a:latin typeface="Arial" charset="0"/>
              </a:defRPr>
            </a:lvl4pPr>
            <a:lvl5pPr marL="2132013" indent="-236538" defTabSz="947738" eaLnBrk="0" hangingPunct="0">
              <a:spcBef>
                <a:spcPct val="30000"/>
              </a:spcBef>
              <a:defRPr sz="1200">
                <a:solidFill>
                  <a:schemeClr val="tx1"/>
                </a:solidFill>
                <a:latin typeface="Arial" charset="0"/>
              </a:defRPr>
            </a:lvl5pPr>
            <a:lvl6pPr marL="2589213" indent="-236538" defTabSz="947738" eaLnBrk="0" fontAlgn="base" hangingPunct="0">
              <a:spcBef>
                <a:spcPct val="30000"/>
              </a:spcBef>
              <a:spcAft>
                <a:spcPct val="0"/>
              </a:spcAft>
              <a:defRPr sz="1200">
                <a:solidFill>
                  <a:schemeClr val="tx1"/>
                </a:solidFill>
                <a:latin typeface="Arial" charset="0"/>
              </a:defRPr>
            </a:lvl6pPr>
            <a:lvl7pPr marL="3046413" indent="-236538" defTabSz="947738" eaLnBrk="0" fontAlgn="base" hangingPunct="0">
              <a:spcBef>
                <a:spcPct val="30000"/>
              </a:spcBef>
              <a:spcAft>
                <a:spcPct val="0"/>
              </a:spcAft>
              <a:defRPr sz="1200">
                <a:solidFill>
                  <a:schemeClr val="tx1"/>
                </a:solidFill>
                <a:latin typeface="Arial" charset="0"/>
              </a:defRPr>
            </a:lvl7pPr>
            <a:lvl8pPr marL="3503613" indent="-236538" defTabSz="947738" eaLnBrk="0" fontAlgn="base" hangingPunct="0">
              <a:spcBef>
                <a:spcPct val="30000"/>
              </a:spcBef>
              <a:spcAft>
                <a:spcPct val="0"/>
              </a:spcAft>
              <a:defRPr sz="1200">
                <a:solidFill>
                  <a:schemeClr val="tx1"/>
                </a:solidFill>
                <a:latin typeface="Arial" charset="0"/>
              </a:defRPr>
            </a:lvl8pPr>
            <a:lvl9pPr marL="3960813" indent="-236538"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736A1A1-C551-404F-B3A6-8D1E9F2875E2}" type="slidenum">
              <a:rPr lang="de-AT" altLang="en-US" smtClean="0"/>
              <a:pPr eaLnBrk="1" hangingPunct="1">
                <a:spcBef>
                  <a:spcPct val="0"/>
                </a:spcBef>
              </a:pPr>
              <a:t>1</a:t>
            </a:fld>
            <a:endParaRPr lang="de-AT"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de-DE"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68350" indent="-295275" defTabSz="947738" eaLnBrk="0" hangingPunct="0">
              <a:spcBef>
                <a:spcPct val="30000"/>
              </a:spcBef>
              <a:defRPr sz="1200">
                <a:solidFill>
                  <a:schemeClr val="tx1"/>
                </a:solidFill>
                <a:latin typeface="Arial" charset="0"/>
              </a:defRPr>
            </a:lvl2pPr>
            <a:lvl3pPr marL="1184275" indent="-236538" defTabSz="947738" eaLnBrk="0" hangingPunct="0">
              <a:spcBef>
                <a:spcPct val="30000"/>
              </a:spcBef>
              <a:defRPr sz="1200">
                <a:solidFill>
                  <a:schemeClr val="tx1"/>
                </a:solidFill>
                <a:latin typeface="Arial" charset="0"/>
              </a:defRPr>
            </a:lvl3pPr>
            <a:lvl4pPr marL="1657350" indent="-236538" defTabSz="947738" eaLnBrk="0" hangingPunct="0">
              <a:spcBef>
                <a:spcPct val="30000"/>
              </a:spcBef>
              <a:defRPr sz="1200">
                <a:solidFill>
                  <a:schemeClr val="tx1"/>
                </a:solidFill>
                <a:latin typeface="Arial" charset="0"/>
              </a:defRPr>
            </a:lvl4pPr>
            <a:lvl5pPr marL="2132013" indent="-236538" defTabSz="947738" eaLnBrk="0" hangingPunct="0">
              <a:spcBef>
                <a:spcPct val="30000"/>
              </a:spcBef>
              <a:defRPr sz="1200">
                <a:solidFill>
                  <a:schemeClr val="tx1"/>
                </a:solidFill>
                <a:latin typeface="Arial" charset="0"/>
              </a:defRPr>
            </a:lvl5pPr>
            <a:lvl6pPr marL="2589213" indent="-236538" defTabSz="947738" eaLnBrk="0" fontAlgn="base" hangingPunct="0">
              <a:spcBef>
                <a:spcPct val="30000"/>
              </a:spcBef>
              <a:spcAft>
                <a:spcPct val="0"/>
              </a:spcAft>
              <a:defRPr sz="1200">
                <a:solidFill>
                  <a:schemeClr val="tx1"/>
                </a:solidFill>
                <a:latin typeface="Arial" charset="0"/>
              </a:defRPr>
            </a:lvl6pPr>
            <a:lvl7pPr marL="3046413" indent="-236538" defTabSz="947738" eaLnBrk="0" fontAlgn="base" hangingPunct="0">
              <a:spcBef>
                <a:spcPct val="30000"/>
              </a:spcBef>
              <a:spcAft>
                <a:spcPct val="0"/>
              </a:spcAft>
              <a:defRPr sz="1200">
                <a:solidFill>
                  <a:schemeClr val="tx1"/>
                </a:solidFill>
                <a:latin typeface="Arial" charset="0"/>
              </a:defRPr>
            </a:lvl7pPr>
            <a:lvl8pPr marL="3503613" indent="-236538" defTabSz="947738" eaLnBrk="0" fontAlgn="base" hangingPunct="0">
              <a:spcBef>
                <a:spcPct val="30000"/>
              </a:spcBef>
              <a:spcAft>
                <a:spcPct val="0"/>
              </a:spcAft>
              <a:defRPr sz="1200">
                <a:solidFill>
                  <a:schemeClr val="tx1"/>
                </a:solidFill>
                <a:latin typeface="Arial" charset="0"/>
              </a:defRPr>
            </a:lvl8pPr>
            <a:lvl9pPr marL="3960813" indent="-236538"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893D48-B2B1-4FDD-B44F-E4567F996C27}" type="slidenum">
              <a:rPr lang="de-AT" altLang="en-US" smtClean="0"/>
              <a:pPr eaLnBrk="1" hangingPunct="1">
                <a:spcBef>
                  <a:spcPct val="0"/>
                </a:spcBef>
              </a:pPr>
              <a:t>32</a:t>
            </a:fld>
            <a:endParaRPr lang="de-AT" alt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de-DE"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68350" indent="-295275" defTabSz="947738" eaLnBrk="0" hangingPunct="0">
              <a:spcBef>
                <a:spcPct val="30000"/>
              </a:spcBef>
              <a:defRPr sz="1200">
                <a:solidFill>
                  <a:schemeClr val="tx1"/>
                </a:solidFill>
                <a:latin typeface="Arial" charset="0"/>
              </a:defRPr>
            </a:lvl2pPr>
            <a:lvl3pPr marL="1184275" indent="-236538" defTabSz="947738" eaLnBrk="0" hangingPunct="0">
              <a:spcBef>
                <a:spcPct val="30000"/>
              </a:spcBef>
              <a:defRPr sz="1200">
                <a:solidFill>
                  <a:schemeClr val="tx1"/>
                </a:solidFill>
                <a:latin typeface="Arial" charset="0"/>
              </a:defRPr>
            </a:lvl3pPr>
            <a:lvl4pPr marL="1657350" indent="-236538" defTabSz="947738" eaLnBrk="0" hangingPunct="0">
              <a:spcBef>
                <a:spcPct val="30000"/>
              </a:spcBef>
              <a:defRPr sz="1200">
                <a:solidFill>
                  <a:schemeClr val="tx1"/>
                </a:solidFill>
                <a:latin typeface="Arial" charset="0"/>
              </a:defRPr>
            </a:lvl4pPr>
            <a:lvl5pPr marL="2132013" indent="-236538" defTabSz="947738" eaLnBrk="0" hangingPunct="0">
              <a:spcBef>
                <a:spcPct val="30000"/>
              </a:spcBef>
              <a:defRPr sz="1200">
                <a:solidFill>
                  <a:schemeClr val="tx1"/>
                </a:solidFill>
                <a:latin typeface="Arial" charset="0"/>
              </a:defRPr>
            </a:lvl5pPr>
            <a:lvl6pPr marL="2589213" indent="-236538" defTabSz="947738" eaLnBrk="0" fontAlgn="base" hangingPunct="0">
              <a:spcBef>
                <a:spcPct val="30000"/>
              </a:spcBef>
              <a:spcAft>
                <a:spcPct val="0"/>
              </a:spcAft>
              <a:defRPr sz="1200">
                <a:solidFill>
                  <a:schemeClr val="tx1"/>
                </a:solidFill>
                <a:latin typeface="Arial" charset="0"/>
              </a:defRPr>
            </a:lvl6pPr>
            <a:lvl7pPr marL="3046413" indent="-236538" defTabSz="947738" eaLnBrk="0" fontAlgn="base" hangingPunct="0">
              <a:spcBef>
                <a:spcPct val="30000"/>
              </a:spcBef>
              <a:spcAft>
                <a:spcPct val="0"/>
              </a:spcAft>
              <a:defRPr sz="1200">
                <a:solidFill>
                  <a:schemeClr val="tx1"/>
                </a:solidFill>
                <a:latin typeface="Arial" charset="0"/>
              </a:defRPr>
            </a:lvl7pPr>
            <a:lvl8pPr marL="3503613" indent="-236538" defTabSz="947738" eaLnBrk="0" fontAlgn="base" hangingPunct="0">
              <a:spcBef>
                <a:spcPct val="30000"/>
              </a:spcBef>
              <a:spcAft>
                <a:spcPct val="0"/>
              </a:spcAft>
              <a:defRPr sz="1200">
                <a:solidFill>
                  <a:schemeClr val="tx1"/>
                </a:solidFill>
                <a:latin typeface="Arial" charset="0"/>
              </a:defRPr>
            </a:lvl8pPr>
            <a:lvl9pPr marL="3960813" indent="-236538"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893D48-B2B1-4FDD-B44F-E4567F996C27}" type="slidenum">
              <a:rPr lang="de-AT" altLang="en-US" smtClean="0"/>
              <a:pPr eaLnBrk="1" hangingPunct="1">
                <a:spcBef>
                  <a:spcPct val="0"/>
                </a:spcBef>
              </a:pPr>
              <a:t>2</a:t>
            </a:fld>
            <a:endParaRPr lang="de-AT" alt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de-DE"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de-AT" altLang="en-US" smtClean="0"/>
              <a:t>© Univ.-Prof. Dr. Christiane Wendehorst</a:t>
            </a:r>
          </a:p>
        </p:txBody>
      </p:sp>
      <p:sp>
        <p:nvSpPr>
          <p:cNvPr id="89091"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5801ED-0C7C-4055-98E1-8772E03C45FD}" type="slidenum">
              <a:rPr lang="de-AT" altLang="en-US" smtClean="0"/>
              <a:pPr eaLnBrk="1" hangingPunct="1">
                <a:spcBef>
                  <a:spcPct val="0"/>
                </a:spcBef>
              </a:pPr>
              <a:t>3</a:t>
            </a:fld>
            <a:endParaRPr lang="de-AT" altLang="en-US" smtClean="0"/>
          </a:p>
        </p:txBody>
      </p:sp>
      <p:sp>
        <p:nvSpPr>
          <p:cNvPr id="89092" name="Rectangle 2"/>
          <p:cNvSpPr>
            <a:spLocks noRot="1" noChangeArrowheads="1" noTextEdit="1"/>
          </p:cNvSpPr>
          <p:nvPr>
            <p:ph type="sldImg"/>
          </p:nvPr>
        </p:nvSpPr>
        <p:spPr>
          <a:ln/>
        </p:spPr>
      </p:sp>
      <p:sp>
        <p:nvSpPr>
          <p:cNvPr id="89093"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de-AT" altLang="en-US" smtClean="0"/>
              <a:t>© Univ.-Prof. Dr. Christiane Wendehorst</a:t>
            </a:r>
          </a:p>
        </p:txBody>
      </p:sp>
      <p:sp>
        <p:nvSpPr>
          <p:cNvPr id="89091"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5801ED-0C7C-4055-98E1-8772E03C45FD}" type="slidenum">
              <a:rPr lang="de-AT" altLang="en-US" smtClean="0"/>
              <a:pPr eaLnBrk="1" hangingPunct="1">
                <a:spcBef>
                  <a:spcPct val="0"/>
                </a:spcBef>
              </a:pPr>
              <a:t>6</a:t>
            </a:fld>
            <a:endParaRPr lang="de-AT" altLang="en-US" smtClean="0"/>
          </a:p>
        </p:txBody>
      </p:sp>
      <p:sp>
        <p:nvSpPr>
          <p:cNvPr id="89092" name="Rectangle 2"/>
          <p:cNvSpPr>
            <a:spLocks noRot="1" noChangeArrowheads="1" noTextEdit="1"/>
          </p:cNvSpPr>
          <p:nvPr>
            <p:ph type="sldImg"/>
          </p:nvPr>
        </p:nvSpPr>
        <p:spPr>
          <a:ln/>
        </p:spPr>
      </p:sp>
      <p:sp>
        <p:nvSpPr>
          <p:cNvPr id="89093"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de-AT" altLang="en-US" smtClean="0"/>
              <a:t>© Univ.-Prof. Dr. Christiane Wendehorst</a:t>
            </a:r>
          </a:p>
        </p:txBody>
      </p:sp>
      <p:sp>
        <p:nvSpPr>
          <p:cNvPr id="89091"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5801ED-0C7C-4055-98E1-8772E03C45FD}" type="slidenum">
              <a:rPr lang="de-AT" altLang="en-US" smtClean="0"/>
              <a:pPr eaLnBrk="1" hangingPunct="1">
                <a:spcBef>
                  <a:spcPct val="0"/>
                </a:spcBef>
              </a:pPr>
              <a:t>8</a:t>
            </a:fld>
            <a:endParaRPr lang="de-AT" altLang="en-US" smtClean="0"/>
          </a:p>
        </p:txBody>
      </p:sp>
      <p:sp>
        <p:nvSpPr>
          <p:cNvPr id="89092" name="Rectangle 2"/>
          <p:cNvSpPr>
            <a:spLocks noRot="1" noChangeArrowheads="1" noTextEdit="1"/>
          </p:cNvSpPr>
          <p:nvPr>
            <p:ph type="sldImg"/>
          </p:nvPr>
        </p:nvSpPr>
        <p:spPr>
          <a:ln/>
        </p:spPr>
      </p:sp>
      <p:sp>
        <p:nvSpPr>
          <p:cNvPr id="89093"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de-AT" altLang="en-US" smtClean="0"/>
              <a:t>© Univ.-Prof. Dr. Christiane Wendehorst</a:t>
            </a:r>
          </a:p>
        </p:txBody>
      </p:sp>
      <p:sp>
        <p:nvSpPr>
          <p:cNvPr id="89091"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5801ED-0C7C-4055-98E1-8772E03C45FD}" type="slidenum">
              <a:rPr lang="de-AT" altLang="en-US" smtClean="0"/>
              <a:pPr eaLnBrk="1" hangingPunct="1">
                <a:spcBef>
                  <a:spcPct val="0"/>
                </a:spcBef>
              </a:pPr>
              <a:t>19</a:t>
            </a:fld>
            <a:endParaRPr lang="de-AT" altLang="en-US" smtClean="0"/>
          </a:p>
        </p:txBody>
      </p:sp>
      <p:sp>
        <p:nvSpPr>
          <p:cNvPr id="89092" name="Rectangle 2"/>
          <p:cNvSpPr>
            <a:spLocks noRot="1" noChangeArrowheads="1" noTextEdit="1"/>
          </p:cNvSpPr>
          <p:nvPr>
            <p:ph type="sldImg"/>
          </p:nvPr>
        </p:nvSpPr>
        <p:spPr>
          <a:ln/>
        </p:spPr>
      </p:sp>
      <p:sp>
        <p:nvSpPr>
          <p:cNvPr id="89093"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de-AT" altLang="en-US" smtClean="0"/>
              <a:t>© Univ.-Prof. Dr. Christiane Wendehorst</a:t>
            </a:r>
          </a:p>
        </p:txBody>
      </p:sp>
      <p:sp>
        <p:nvSpPr>
          <p:cNvPr id="89091"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42950" indent="-285750" defTabSz="947738" eaLnBrk="0" hangingPunct="0">
              <a:spcBef>
                <a:spcPct val="30000"/>
              </a:spcBef>
              <a:defRPr sz="1200">
                <a:solidFill>
                  <a:schemeClr val="tx1"/>
                </a:solidFill>
                <a:latin typeface="Arial" charset="0"/>
              </a:defRPr>
            </a:lvl2pPr>
            <a:lvl3pPr marL="1143000" indent="-228600" defTabSz="947738" eaLnBrk="0" hangingPunct="0">
              <a:spcBef>
                <a:spcPct val="30000"/>
              </a:spcBef>
              <a:defRPr sz="1200">
                <a:solidFill>
                  <a:schemeClr val="tx1"/>
                </a:solidFill>
                <a:latin typeface="Arial" charset="0"/>
              </a:defRPr>
            </a:lvl3pPr>
            <a:lvl4pPr marL="1600200" indent="-228600" defTabSz="947738" eaLnBrk="0" hangingPunct="0">
              <a:spcBef>
                <a:spcPct val="30000"/>
              </a:spcBef>
              <a:defRPr sz="1200">
                <a:solidFill>
                  <a:schemeClr val="tx1"/>
                </a:solidFill>
                <a:latin typeface="Arial" charset="0"/>
              </a:defRPr>
            </a:lvl4pPr>
            <a:lvl5pPr marL="2057400" indent="-228600" defTabSz="947738" eaLnBrk="0" hangingPunct="0">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45801ED-0C7C-4055-98E1-8772E03C45FD}" type="slidenum">
              <a:rPr lang="de-AT" altLang="en-US" smtClean="0"/>
              <a:pPr eaLnBrk="1" hangingPunct="1">
                <a:spcBef>
                  <a:spcPct val="0"/>
                </a:spcBef>
              </a:pPr>
              <a:t>20</a:t>
            </a:fld>
            <a:endParaRPr lang="de-AT" altLang="en-US" smtClean="0"/>
          </a:p>
        </p:txBody>
      </p:sp>
      <p:sp>
        <p:nvSpPr>
          <p:cNvPr id="89092" name="Rectangle 2"/>
          <p:cNvSpPr>
            <a:spLocks noRot="1" noChangeArrowheads="1" noTextEdit="1"/>
          </p:cNvSpPr>
          <p:nvPr>
            <p:ph type="sldImg"/>
          </p:nvPr>
        </p:nvSpPr>
        <p:spPr>
          <a:ln/>
        </p:spPr>
      </p:sp>
      <p:sp>
        <p:nvSpPr>
          <p:cNvPr id="89093"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68350" indent="-295275" defTabSz="947738" eaLnBrk="0" hangingPunct="0">
              <a:spcBef>
                <a:spcPct val="30000"/>
              </a:spcBef>
              <a:defRPr sz="1200">
                <a:solidFill>
                  <a:schemeClr val="tx1"/>
                </a:solidFill>
                <a:latin typeface="Arial" charset="0"/>
              </a:defRPr>
            </a:lvl2pPr>
            <a:lvl3pPr marL="1184275" indent="-236538" defTabSz="947738" eaLnBrk="0" hangingPunct="0">
              <a:spcBef>
                <a:spcPct val="30000"/>
              </a:spcBef>
              <a:defRPr sz="1200">
                <a:solidFill>
                  <a:schemeClr val="tx1"/>
                </a:solidFill>
                <a:latin typeface="Arial" charset="0"/>
              </a:defRPr>
            </a:lvl3pPr>
            <a:lvl4pPr marL="1657350" indent="-236538" defTabSz="947738" eaLnBrk="0" hangingPunct="0">
              <a:spcBef>
                <a:spcPct val="30000"/>
              </a:spcBef>
              <a:defRPr sz="1200">
                <a:solidFill>
                  <a:schemeClr val="tx1"/>
                </a:solidFill>
                <a:latin typeface="Arial" charset="0"/>
              </a:defRPr>
            </a:lvl4pPr>
            <a:lvl5pPr marL="2132013" indent="-236538" defTabSz="947738" eaLnBrk="0" hangingPunct="0">
              <a:spcBef>
                <a:spcPct val="30000"/>
              </a:spcBef>
              <a:defRPr sz="1200">
                <a:solidFill>
                  <a:schemeClr val="tx1"/>
                </a:solidFill>
                <a:latin typeface="Arial" charset="0"/>
              </a:defRPr>
            </a:lvl5pPr>
            <a:lvl6pPr marL="2589213" indent="-236538" defTabSz="947738" eaLnBrk="0" fontAlgn="base" hangingPunct="0">
              <a:spcBef>
                <a:spcPct val="30000"/>
              </a:spcBef>
              <a:spcAft>
                <a:spcPct val="0"/>
              </a:spcAft>
              <a:defRPr sz="1200">
                <a:solidFill>
                  <a:schemeClr val="tx1"/>
                </a:solidFill>
                <a:latin typeface="Arial" charset="0"/>
              </a:defRPr>
            </a:lvl6pPr>
            <a:lvl7pPr marL="3046413" indent="-236538" defTabSz="947738" eaLnBrk="0" fontAlgn="base" hangingPunct="0">
              <a:spcBef>
                <a:spcPct val="30000"/>
              </a:spcBef>
              <a:spcAft>
                <a:spcPct val="0"/>
              </a:spcAft>
              <a:defRPr sz="1200">
                <a:solidFill>
                  <a:schemeClr val="tx1"/>
                </a:solidFill>
                <a:latin typeface="Arial" charset="0"/>
              </a:defRPr>
            </a:lvl7pPr>
            <a:lvl8pPr marL="3503613" indent="-236538" defTabSz="947738" eaLnBrk="0" fontAlgn="base" hangingPunct="0">
              <a:spcBef>
                <a:spcPct val="30000"/>
              </a:spcBef>
              <a:spcAft>
                <a:spcPct val="0"/>
              </a:spcAft>
              <a:defRPr sz="1200">
                <a:solidFill>
                  <a:schemeClr val="tx1"/>
                </a:solidFill>
                <a:latin typeface="Arial" charset="0"/>
              </a:defRPr>
            </a:lvl8pPr>
            <a:lvl9pPr marL="3960813" indent="-236538"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893D48-B2B1-4FDD-B44F-E4567F996C27}" type="slidenum">
              <a:rPr lang="de-AT" altLang="en-US" smtClean="0"/>
              <a:pPr eaLnBrk="1" hangingPunct="1">
                <a:spcBef>
                  <a:spcPct val="0"/>
                </a:spcBef>
              </a:pPr>
              <a:t>21</a:t>
            </a:fld>
            <a:endParaRPr lang="de-AT" alt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de-DE"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47738" eaLnBrk="0" hangingPunct="0">
              <a:spcBef>
                <a:spcPct val="30000"/>
              </a:spcBef>
              <a:defRPr sz="1200">
                <a:solidFill>
                  <a:schemeClr val="tx1"/>
                </a:solidFill>
                <a:latin typeface="Arial" charset="0"/>
              </a:defRPr>
            </a:lvl1pPr>
            <a:lvl2pPr marL="768350" indent="-295275" defTabSz="947738" eaLnBrk="0" hangingPunct="0">
              <a:spcBef>
                <a:spcPct val="30000"/>
              </a:spcBef>
              <a:defRPr sz="1200">
                <a:solidFill>
                  <a:schemeClr val="tx1"/>
                </a:solidFill>
                <a:latin typeface="Arial" charset="0"/>
              </a:defRPr>
            </a:lvl2pPr>
            <a:lvl3pPr marL="1184275" indent="-236538" defTabSz="947738" eaLnBrk="0" hangingPunct="0">
              <a:spcBef>
                <a:spcPct val="30000"/>
              </a:spcBef>
              <a:defRPr sz="1200">
                <a:solidFill>
                  <a:schemeClr val="tx1"/>
                </a:solidFill>
                <a:latin typeface="Arial" charset="0"/>
              </a:defRPr>
            </a:lvl3pPr>
            <a:lvl4pPr marL="1657350" indent="-236538" defTabSz="947738" eaLnBrk="0" hangingPunct="0">
              <a:spcBef>
                <a:spcPct val="30000"/>
              </a:spcBef>
              <a:defRPr sz="1200">
                <a:solidFill>
                  <a:schemeClr val="tx1"/>
                </a:solidFill>
                <a:latin typeface="Arial" charset="0"/>
              </a:defRPr>
            </a:lvl4pPr>
            <a:lvl5pPr marL="2132013" indent="-236538" defTabSz="947738" eaLnBrk="0" hangingPunct="0">
              <a:spcBef>
                <a:spcPct val="30000"/>
              </a:spcBef>
              <a:defRPr sz="1200">
                <a:solidFill>
                  <a:schemeClr val="tx1"/>
                </a:solidFill>
                <a:latin typeface="Arial" charset="0"/>
              </a:defRPr>
            </a:lvl5pPr>
            <a:lvl6pPr marL="2589213" indent="-236538" defTabSz="947738" eaLnBrk="0" fontAlgn="base" hangingPunct="0">
              <a:spcBef>
                <a:spcPct val="30000"/>
              </a:spcBef>
              <a:spcAft>
                <a:spcPct val="0"/>
              </a:spcAft>
              <a:defRPr sz="1200">
                <a:solidFill>
                  <a:schemeClr val="tx1"/>
                </a:solidFill>
                <a:latin typeface="Arial" charset="0"/>
              </a:defRPr>
            </a:lvl6pPr>
            <a:lvl7pPr marL="3046413" indent="-236538" defTabSz="947738" eaLnBrk="0" fontAlgn="base" hangingPunct="0">
              <a:spcBef>
                <a:spcPct val="30000"/>
              </a:spcBef>
              <a:spcAft>
                <a:spcPct val="0"/>
              </a:spcAft>
              <a:defRPr sz="1200">
                <a:solidFill>
                  <a:schemeClr val="tx1"/>
                </a:solidFill>
                <a:latin typeface="Arial" charset="0"/>
              </a:defRPr>
            </a:lvl7pPr>
            <a:lvl8pPr marL="3503613" indent="-236538" defTabSz="947738" eaLnBrk="0" fontAlgn="base" hangingPunct="0">
              <a:spcBef>
                <a:spcPct val="30000"/>
              </a:spcBef>
              <a:spcAft>
                <a:spcPct val="0"/>
              </a:spcAft>
              <a:defRPr sz="1200">
                <a:solidFill>
                  <a:schemeClr val="tx1"/>
                </a:solidFill>
                <a:latin typeface="Arial" charset="0"/>
              </a:defRPr>
            </a:lvl8pPr>
            <a:lvl9pPr marL="3960813" indent="-236538" defTabSz="9477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893D48-B2B1-4FDD-B44F-E4567F996C27}" type="slidenum">
              <a:rPr lang="de-AT" altLang="en-US" smtClean="0"/>
              <a:pPr eaLnBrk="1" hangingPunct="1">
                <a:spcBef>
                  <a:spcPct val="0"/>
                </a:spcBef>
              </a:pPr>
              <a:t>26</a:t>
            </a:fld>
            <a:endParaRPr lang="de-AT" alt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de-DE"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pic>
        <p:nvPicPr>
          <p:cNvPr id="4" name="Picture 24"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r="15331"/>
          <a:stretch>
            <a:fillRect/>
          </a:stretch>
        </p:blipFill>
        <p:spPr bwMode="auto">
          <a:xfrm>
            <a:off x="0" y="0"/>
            <a:ext cx="9147175"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1603375" y="2060575"/>
            <a:ext cx="6300788" cy="576263"/>
          </a:xfrm>
        </p:spPr>
        <p:txBody>
          <a:bodyPr wrap="none" anchor="t"/>
          <a:lstStyle>
            <a:lvl1pPr>
              <a:defRPr sz="3600">
                <a:solidFill>
                  <a:srgbClr val="006699"/>
                </a:solidFill>
              </a:defRPr>
            </a:lvl1pPr>
          </a:lstStyle>
          <a:p>
            <a:pPr lvl="0"/>
            <a:r>
              <a:rPr lang="de-AT" altLang="en-US" noProof="0" smtClean="0"/>
              <a:t>Titelmasterformat durch Klicken bearbeiten</a:t>
            </a:r>
          </a:p>
        </p:txBody>
      </p:sp>
      <p:sp>
        <p:nvSpPr>
          <p:cNvPr id="5123" name="Rectangle 3"/>
          <p:cNvSpPr>
            <a:spLocks noGrp="1" noChangeArrowheads="1"/>
          </p:cNvSpPr>
          <p:nvPr>
            <p:ph type="subTitle" idx="1"/>
          </p:nvPr>
        </p:nvSpPr>
        <p:spPr>
          <a:xfrm>
            <a:off x="1603375" y="2636838"/>
            <a:ext cx="6335713" cy="431800"/>
          </a:xfrm>
        </p:spPr>
        <p:txBody>
          <a:bodyPr wrap="none"/>
          <a:lstStyle>
            <a:lvl1pPr>
              <a:buFontTx/>
              <a:buNone/>
              <a:defRPr sz="2400">
                <a:solidFill>
                  <a:srgbClr val="006699"/>
                </a:solidFill>
              </a:defRPr>
            </a:lvl1pPr>
          </a:lstStyle>
          <a:p>
            <a:pPr lvl="0"/>
            <a:r>
              <a:rPr lang="de-AT" altLang="en-US" noProof="0" smtClean="0"/>
              <a:t>Formatvorlage des Untertitelmasters durch Klicken bearbeiten</a:t>
            </a:r>
          </a:p>
        </p:txBody>
      </p:sp>
    </p:spTree>
    <p:extLst>
      <p:ext uri="{BB962C8B-B14F-4D97-AF65-F5344CB8AC3E}">
        <p14:creationId xmlns:p14="http://schemas.microsoft.com/office/powerpoint/2010/main" val="136188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el und vertikaler Text">
    <p:spTree>
      <p:nvGrpSpPr>
        <p:cNvPr id="1" name=""/>
        <p:cNvGrpSpPr/>
        <p:nvPr/>
      </p:nvGrpSpPr>
      <p:grpSpPr>
        <a:xfrm>
          <a:off x="0" y="0"/>
          <a:ext cx="0" cy="0"/>
          <a:chOff x="0" y="0"/>
          <a:chExt cx="0" cy="0"/>
        </a:xfrm>
      </p:grpSpPr>
      <p:pic>
        <p:nvPicPr>
          <p:cNvPr id="4"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de-AT" altLang="en-US"/>
          </a:p>
        </p:txBody>
      </p:sp>
      <p:sp>
        <p:nvSpPr>
          <p:cNvPr id="6"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7" name="Rectangle 6"/>
          <p:cNvSpPr>
            <a:spLocks noGrp="1" noChangeArrowheads="1"/>
          </p:cNvSpPr>
          <p:nvPr>
            <p:ph type="sldNum" sz="quarter" idx="12"/>
          </p:nvPr>
        </p:nvSpPr>
        <p:spPr/>
        <p:txBody>
          <a:bodyPr/>
          <a:lstStyle>
            <a:lvl1pPr>
              <a:defRPr/>
            </a:lvl1pPr>
          </a:lstStyle>
          <a:p>
            <a:pPr>
              <a:defRPr/>
            </a:pPr>
            <a:fld id="{6F4342E0-0692-4778-8EF3-D7BD7AE04009}" type="slidenum">
              <a:rPr lang="de-AT" altLang="en-US"/>
              <a:pPr>
                <a:defRPr/>
              </a:pPr>
              <a:t>‹Nr.›</a:t>
            </a:fld>
            <a:endParaRPr lang="de-AT" altLang="en-US"/>
          </a:p>
        </p:txBody>
      </p:sp>
    </p:spTree>
    <p:extLst>
      <p:ext uri="{BB962C8B-B14F-4D97-AF65-F5344CB8AC3E}">
        <p14:creationId xmlns:p14="http://schemas.microsoft.com/office/powerpoint/2010/main" val="15843010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kaler Titel und Text">
    <p:spTree>
      <p:nvGrpSpPr>
        <p:cNvPr id="1" name=""/>
        <p:cNvGrpSpPr/>
        <p:nvPr/>
      </p:nvGrpSpPr>
      <p:grpSpPr>
        <a:xfrm>
          <a:off x="0" y="0"/>
          <a:ext cx="0" cy="0"/>
          <a:chOff x="0" y="0"/>
          <a:chExt cx="0" cy="0"/>
        </a:xfrm>
      </p:grpSpPr>
      <p:pic>
        <p:nvPicPr>
          <p:cNvPr id="4"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kaler Titel 1"/>
          <p:cNvSpPr>
            <a:spLocks noGrp="1"/>
          </p:cNvSpPr>
          <p:nvPr>
            <p:ph type="title" orient="vert"/>
          </p:nvPr>
        </p:nvSpPr>
        <p:spPr>
          <a:xfrm>
            <a:off x="6850063" y="1268413"/>
            <a:ext cx="1898650" cy="5040312"/>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1154113" y="1268413"/>
            <a:ext cx="5543550" cy="504031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de-AT" altLang="en-US"/>
          </a:p>
        </p:txBody>
      </p:sp>
      <p:sp>
        <p:nvSpPr>
          <p:cNvPr id="6"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7" name="Rectangle 6"/>
          <p:cNvSpPr>
            <a:spLocks noGrp="1" noChangeArrowheads="1"/>
          </p:cNvSpPr>
          <p:nvPr>
            <p:ph type="sldNum" sz="quarter" idx="12"/>
          </p:nvPr>
        </p:nvSpPr>
        <p:spPr/>
        <p:txBody>
          <a:bodyPr/>
          <a:lstStyle>
            <a:lvl1pPr>
              <a:defRPr/>
            </a:lvl1pPr>
          </a:lstStyle>
          <a:p>
            <a:pPr>
              <a:defRPr/>
            </a:pPr>
            <a:fld id="{0ED35E7F-1EE9-4C9E-8585-5F475D6179B3}" type="slidenum">
              <a:rPr lang="de-AT" altLang="en-US"/>
              <a:pPr>
                <a:defRPr/>
              </a:pPr>
              <a:t>‹Nr.›</a:t>
            </a:fld>
            <a:endParaRPr lang="de-AT" altLang="en-US"/>
          </a:p>
        </p:txBody>
      </p:sp>
    </p:spTree>
    <p:extLst>
      <p:ext uri="{BB962C8B-B14F-4D97-AF65-F5344CB8AC3E}">
        <p14:creationId xmlns:p14="http://schemas.microsoft.com/office/powerpoint/2010/main" val="17115360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el und Inhalt">
    <p:spTree>
      <p:nvGrpSpPr>
        <p:cNvPr id="1" name=""/>
        <p:cNvGrpSpPr/>
        <p:nvPr/>
      </p:nvGrpSpPr>
      <p:grpSpPr>
        <a:xfrm>
          <a:off x="0" y="0"/>
          <a:ext cx="0" cy="0"/>
          <a:chOff x="0" y="0"/>
          <a:chExt cx="0" cy="0"/>
        </a:xfrm>
      </p:grpSpPr>
      <p:pic>
        <p:nvPicPr>
          <p:cNvPr id="4"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de-AT" altLang="en-US"/>
          </a:p>
        </p:txBody>
      </p:sp>
      <p:sp>
        <p:nvSpPr>
          <p:cNvPr id="6"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7" name="Rectangle 6"/>
          <p:cNvSpPr>
            <a:spLocks noGrp="1" noChangeArrowheads="1"/>
          </p:cNvSpPr>
          <p:nvPr>
            <p:ph type="sldNum" sz="quarter" idx="12"/>
          </p:nvPr>
        </p:nvSpPr>
        <p:spPr/>
        <p:txBody>
          <a:bodyPr/>
          <a:lstStyle>
            <a:lvl1pPr>
              <a:defRPr/>
            </a:lvl1pPr>
          </a:lstStyle>
          <a:p>
            <a:pPr>
              <a:defRPr/>
            </a:pPr>
            <a:fld id="{0C5667BC-EBB8-44DD-AA65-9ECE68E1DA4F}" type="slidenum">
              <a:rPr lang="de-AT" altLang="en-US"/>
              <a:pPr>
                <a:defRPr/>
              </a:pPr>
              <a:t>‹Nr.›</a:t>
            </a:fld>
            <a:endParaRPr lang="de-AT" altLang="en-US"/>
          </a:p>
        </p:txBody>
      </p:sp>
    </p:spTree>
    <p:extLst>
      <p:ext uri="{BB962C8B-B14F-4D97-AF65-F5344CB8AC3E}">
        <p14:creationId xmlns:p14="http://schemas.microsoft.com/office/powerpoint/2010/main" val="30042803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Abschnitts-&#10;überschrift">
    <p:spTree>
      <p:nvGrpSpPr>
        <p:cNvPr id="1" name=""/>
        <p:cNvGrpSpPr/>
        <p:nvPr/>
      </p:nvGrpSpPr>
      <p:grpSpPr>
        <a:xfrm>
          <a:off x="0" y="0"/>
          <a:ext cx="0" cy="0"/>
          <a:chOff x="0" y="0"/>
          <a:chExt cx="0" cy="0"/>
        </a:xfrm>
      </p:grpSpPr>
      <p:pic>
        <p:nvPicPr>
          <p:cNvPr id="4"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5" name="Rectangle 4"/>
          <p:cNvSpPr>
            <a:spLocks noGrp="1" noChangeArrowheads="1"/>
          </p:cNvSpPr>
          <p:nvPr>
            <p:ph type="dt" sz="half" idx="10"/>
          </p:nvPr>
        </p:nvSpPr>
        <p:spPr/>
        <p:txBody>
          <a:bodyPr/>
          <a:lstStyle>
            <a:lvl1pPr>
              <a:defRPr/>
            </a:lvl1pPr>
          </a:lstStyle>
          <a:p>
            <a:pPr>
              <a:defRPr/>
            </a:pPr>
            <a:endParaRPr lang="de-AT" altLang="en-US"/>
          </a:p>
        </p:txBody>
      </p:sp>
      <p:sp>
        <p:nvSpPr>
          <p:cNvPr id="6"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7" name="Rectangle 6"/>
          <p:cNvSpPr>
            <a:spLocks noGrp="1" noChangeArrowheads="1"/>
          </p:cNvSpPr>
          <p:nvPr>
            <p:ph type="sldNum" sz="quarter" idx="12"/>
          </p:nvPr>
        </p:nvSpPr>
        <p:spPr/>
        <p:txBody>
          <a:bodyPr/>
          <a:lstStyle>
            <a:lvl1pPr>
              <a:defRPr/>
            </a:lvl1pPr>
          </a:lstStyle>
          <a:p>
            <a:pPr>
              <a:defRPr/>
            </a:pPr>
            <a:fld id="{09C2DA6F-596C-447A-A5ED-ADF84762464D}" type="slidenum">
              <a:rPr lang="de-AT" altLang="en-US"/>
              <a:pPr>
                <a:defRPr/>
              </a:pPr>
              <a:t>‹Nr.›</a:t>
            </a:fld>
            <a:endParaRPr lang="de-AT" altLang="en-US"/>
          </a:p>
        </p:txBody>
      </p:sp>
    </p:spTree>
    <p:extLst>
      <p:ext uri="{BB962C8B-B14F-4D97-AF65-F5344CB8AC3E}">
        <p14:creationId xmlns:p14="http://schemas.microsoft.com/office/powerpoint/2010/main" val="11065100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Zwei Inhalte">
    <p:spTree>
      <p:nvGrpSpPr>
        <p:cNvPr id="1" name=""/>
        <p:cNvGrpSpPr/>
        <p:nvPr/>
      </p:nvGrpSpPr>
      <p:grpSpPr>
        <a:xfrm>
          <a:off x="0" y="0"/>
          <a:ext cx="0" cy="0"/>
          <a:chOff x="0" y="0"/>
          <a:chExt cx="0" cy="0"/>
        </a:xfrm>
      </p:grpSpPr>
      <p:pic>
        <p:nvPicPr>
          <p:cNvPr id="5"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1154113" y="1989138"/>
            <a:ext cx="3721100"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5027613" y="1989138"/>
            <a:ext cx="3721100"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Rectangle 4"/>
          <p:cNvSpPr>
            <a:spLocks noGrp="1" noChangeArrowheads="1"/>
          </p:cNvSpPr>
          <p:nvPr>
            <p:ph type="dt" sz="half" idx="10"/>
          </p:nvPr>
        </p:nvSpPr>
        <p:spPr/>
        <p:txBody>
          <a:bodyPr/>
          <a:lstStyle>
            <a:lvl1pPr>
              <a:defRPr/>
            </a:lvl1pPr>
          </a:lstStyle>
          <a:p>
            <a:pPr>
              <a:defRPr/>
            </a:pPr>
            <a:endParaRPr lang="de-AT" altLang="en-US"/>
          </a:p>
        </p:txBody>
      </p:sp>
      <p:sp>
        <p:nvSpPr>
          <p:cNvPr id="7"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92D07167-5EE3-400A-9FE9-7FA6A73CAF0E}" type="slidenum">
              <a:rPr lang="de-AT" altLang="en-US"/>
              <a:pPr>
                <a:defRPr/>
              </a:pPr>
              <a:t>‹Nr.›</a:t>
            </a:fld>
            <a:endParaRPr lang="de-AT" altLang="en-US"/>
          </a:p>
        </p:txBody>
      </p:sp>
    </p:spTree>
    <p:extLst>
      <p:ext uri="{BB962C8B-B14F-4D97-AF65-F5344CB8AC3E}">
        <p14:creationId xmlns:p14="http://schemas.microsoft.com/office/powerpoint/2010/main" val="21993181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Vergleich">
    <p:spTree>
      <p:nvGrpSpPr>
        <p:cNvPr id="1" name=""/>
        <p:cNvGrpSpPr/>
        <p:nvPr/>
      </p:nvGrpSpPr>
      <p:grpSpPr>
        <a:xfrm>
          <a:off x="0" y="0"/>
          <a:ext cx="0" cy="0"/>
          <a:chOff x="0" y="0"/>
          <a:chExt cx="0" cy="0"/>
        </a:xfrm>
      </p:grpSpPr>
      <p:pic>
        <p:nvPicPr>
          <p:cNvPr id="7"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8" name="Rectangle 4"/>
          <p:cNvSpPr>
            <a:spLocks noGrp="1" noChangeArrowheads="1"/>
          </p:cNvSpPr>
          <p:nvPr>
            <p:ph type="dt" sz="half" idx="10"/>
          </p:nvPr>
        </p:nvSpPr>
        <p:spPr/>
        <p:txBody>
          <a:bodyPr/>
          <a:lstStyle>
            <a:lvl1pPr>
              <a:defRPr/>
            </a:lvl1pPr>
          </a:lstStyle>
          <a:p>
            <a:pPr>
              <a:defRPr/>
            </a:pPr>
            <a:endParaRPr lang="de-AT" altLang="en-US"/>
          </a:p>
        </p:txBody>
      </p:sp>
      <p:sp>
        <p:nvSpPr>
          <p:cNvPr id="9"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10" name="Rectangle 6"/>
          <p:cNvSpPr>
            <a:spLocks noGrp="1" noChangeArrowheads="1"/>
          </p:cNvSpPr>
          <p:nvPr>
            <p:ph type="sldNum" sz="quarter" idx="12"/>
          </p:nvPr>
        </p:nvSpPr>
        <p:spPr/>
        <p:txBody>
          <a:bodyPr/>
          <a:lstStyle>
            <a:lvl1pPr>
              <a:defRPr/>
            </a:lvl1pPr>
          </a:lstStyle>
          <a:p>
            <a:pPr>
              <a:defRPr/>
            </a:pPr>
            <a:fld id="{87939371-35E7-4CF9-857A-065715E263AB}" type="slidenum">
              <a:rPr lang="de-AT" altLang="en-US"/>
              <a:pPr>
                <a:defRPr/>
              </a:pPr>
              <a:t>‹Nr.›</a:t>
            </a:fld>
            <a:endParaRPr lang="de-AT" altLang="en-US"/>
          </a:p>
        </p:txBody>
      </p:sp>
    </p:spTree>
    <p:extLst>
      <p:ext uri="{BB962C8B-B14F-4D97-AF65-F5344CB8AC3E}">
        <p14:creationId xmlns:p14="http://schemas.microsoft.com/office/powerpoint/2010/main" val="14017382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Nur Titel">
    <p:spTree>
      <p:nvGrpSpPr>
        <p:cNvPr id="1" name=""/>
        <p:cNvGrpSpPr/>
        <p:nvPr/>
      </p:nvGrpSpPr>
      <p:grpSpPr>
        <a:xfrm>
          <a:off x="0" y="0"/>
          <a:ext cx="0" cy="0"/>
          <a:chOff x="0" y="0"/>
          <a:chExt cx="0" cy="0"/>
        </a:xfrm>
      </p:grpSpPr>
      <p:pic>
        <p:nvPicPr>
          <p:cNvPr id="3"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de-AT" altLang="en-US"/>
          </a:p>
        </p:txBody>
      </p:sp>
      <p:sp>
        <p:nvSpPr>
          <p:cNvPr id="5"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6" name="Rectangle 6"/>
          <p:cNvSpPr>
            <a:spLocks noGrp="1" noChangeArrowheads="1"/>
          </p:cNvSpPr>
          <p:nvPr>
            <p:ph type="sldNum" sz="quarter" idx="12"/>
          </p:nvPr>
        </p:nvSpPr>
        <p:spPr/>
        <p:txBody>
          <a:bodyPr/>
          <a:lstStyle>
            <a:lvl1pPr>
              <a:defRPr/>
            </a:lvl1pPr>
          </a:lstStyle>
          <a:p>
            <a:pPr>
              <a:defRPr/>
            </a:pPr>
            <a:fld id="{037D2501-6ED2-4193-B2E9-FBCE2D6BB247}" type="slidenum">
              <a:rPr lang="de-AT" altLang="en-US"/>
              <a:pPr>
                <a:defRPr/>
              </a:pPr>
              <a:t>‹Nr.›</a:t>
            </a:fld>
            <a:endParaRPr lang="de-AT" altLang="en-US"/>
          </a:p>
        </p:txBody>
      </p:sp>
    </p:spTree>
    <p:extLst>
      <p:ext uri="{BB962C8B-B14F-4D97-AF65-F5344CB8AC3E}">
        <p14:creationId xmlns:p14="http://schemas.microsoft.com/office/powerpoint/2010/main" val="2364812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Leer">
    <p:spTree>
      <p:nvGrpSpPr>
        <p:cNvPr id="1" name=""/>
        <p:cNvGrpSpPr/>
        <p:nvPr/>
      </p:nvGrpSpPr>
      <p:grpSpPr>
        <a:xfrm>
          <a:off x="0" y="0"/>
          <a:ext cx="0" cy="0"/>
          <a:chOff x="0" y="0"/>
          <a:chExt cx="0" cy="0"/>
        </a:xfrm>
      </p:grpSpPr>
      <p:pic>
        <p:nvPicPr>
          <p:cNvPr id="2"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nvPr>
        </p:nvSpPr>
        <p:spPr/>
        <p:txBody>
          <a:bodyPr/>
          <a:lstStyle>
            <a:lvl1pPr>
              <a:defRPr/>
            </a:lvl1pPr>
          </a:lstStyle>
          <a:p>
            <a:pPr>
              <a:defRPr/>
            </a:pPr>
            <a:endParaRPr lang="de-AT" altLang="en-US"/>
          </a:p>
        </p:txBody>
      </p:sp>
      <p:sp>
        <p:nvSpPr>
          <p:cNvPr id="4"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5" name="Rectangle 6"/>
          <p:cNvSpPr>
            <a:spLocks noGrp="1" noChangeArrowheads="1"/>
          </p:cNvSpPr>
          <p:nvPr>
            <p:ph type="sldNum" sz="quarter" idx="12"/>
          </p:nvPr>
        </p:nvSpPr>
        <p:spPr/>
        <p:txBody>
          <a:bodyPr/>
          <a:lstStyle>
            <a:lvl1pPr>
              <a:defRPr/>
            </a:lvl1pPr>
          </a:lstStyle>
          <a:p>
            <a:pPr>
              <a:defRPr/>
            </a:pPr>
            <a:fld id="{27D61BB0-9973-4B8B-B57D-8573CCE246F6}" type="slidenum">
              <a:rPr lang="de-AT" altLang="en-US"/>
              <a:pPr>
                <a:defRPr/>
              </a:pPr>
              <a:t>‹Nr.›</a:t>
            </a:fld>
            <a:endParaRPr lang="de-AT" altLang="en-US"/>
          </a:p>
        </p:txBody>
      </p:sp>
    </p:spTree>
    <p:extLst>
      <p:ext uri="{BB962C8B-B14F-4D97-AF65-F5344CB8AC3E}">
        <p14:creationId xmlns:p14="http://schemas.microsoft.com/office/powerpoint/2010/main" val="32259269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Inhalt mit Überschrift">
    <p:spTree>
      <p:nvGrpSpPr>
        <p:cNvPr id="1" name=""/>
        <p:cNvGrpSpPr/>
        <p:nvPr/>
      </p:nvGrpSpPr>
      <p:grpSpPr>
        <a:xfrm>
          <a:off x="0" y="0"/>
          <a:ext cx="0" cy="0"/>
          <a:chOff x="0" y="0"/>
          <a:chExt cx="0" cy="0"/>
        </a:xfrm>
      </p:grpSpPr>
      <p:pic>
        <p:nvPicPr>
          <p:cNvPr id="5"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Rectangle 4"/>
          <p:cNvSpPr>
            <a:spLocks noGrp="1" noChangeArrowheads="1"/>
          </p:cNvSpPr>
          <p:nvPr>
            <p:ph type="dt" sz="half" idx="10"/>
          </p:nvPr>
        </p:nvSpPr>
        <p:spPr/>
        <p:txBody>
          <a:bodyPr/>
          <a:lstStyle>
            <a:lvl1pPr>
              <a:defRPr/>
            </a:lvl1pPr>
          </a:lstStyle>
          <a:p>
            <a:pPr>
              <a:defRPr/>
            </a:pPr>
            <a:endParaRPr lang="de-AT" altLang="en-US"/>
          </a:p>
        </p:txBody>
      </p:sp>
      <p:sp>
        <p:nvSpPr>
          <p:cNvPr id="7"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28683E30-F7FD-4617-AF84-487498FBBE24}" type="slidenum">
              <a:rPr lang="de-AT" altLang="en-US"/>
              <a:pPr>
                <a:defRPr/>
              </a:pPr>
              <a:t>‹Nr.›</a:t>
            </a:fld>
            <a:endParaRPr lang="de-AT" altLang="en-US"/>
          </a:p>
        </p:txBody>
      </p:sp>
    </p:spTree>
    <p:extLst>
      <p:ext uri="{BB962C8B-B14F-4D97-AF65-F5344CB8AC3E}">
        <p14:creationId xmlns:p14="http://schemas.microsoft.com/office/powerpoint/2010/main" val="26539782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Bild mit Überschrift">
    <p:spTree>
      <p:nvGrpSpPr>
        <p:cNvPr id="1" name=""/>
        <p:cNvGrpSpPr/>
        <p:nvPr/>
      </p:nvGrpSpPr>
      <p:grpSpPr>
        <a:xfrm>
          <a:off x="0" y="0"/>
          <a:ext cx="0" cy="0"/>
          <a:chOff x="0" y="0"/>
          <a:chExt cx="0" cy="0"/>
        </a:xfrm>
      </p:grpSpPr>
      <p:pic>
        <p:nvPicPr>
          <p:cNvPr id="5" name="Picture 20" descr="Balken blau Kopie"/>
          <p:cNvPicPr>
            <a:picLocks noChangeAspect="1" noChangeArrowheads="1"/>
          </p:cNvPicPr>
          <p:nvPr/>
        </p:nvPicPr>
        <p:blipFill>
          <a:blip r:embed="rId2">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Rectangle 4"/>
          <p:cNvSpPr>
            <a:spLocks noGrp="1" noChangeArrowheads="1"/>
          </p:cNvSpPr>
          <p:nvPr>
            <p:ph type="dt" sz="half" idx="10"/>
          </p:nvPr>
        </p:nvSpPr>
        <p:spPr/>
        <p:txBody>
          <a:bodyPr/>
          <a:lstStyle>
            <a:lvl1pPr>
              <a:defRPr/>
            </a:lvl1pPr>
          </a:lstStyle>
          <a:p>
            <a:pPr>
              <a:defRPr/>
            </a:pPr>
            <a:endParaRPr lang="de-AT" altLang="en-US"/>
          </a:p>
        </p:txBody>
      </p:sp>
      <p:sp>
        <p:nvSpPr>
          <p:cNvPr id="7" name="Rectangle 5"/>
          <p:cNvSpPr>
            <a:spLocks noGrp="1" noChangeArrowheads="1"/>
          </p:cNvSpPr>
          <p:nvPr>
            <p:ph type="ftr" sz="quarter" idx="11"/>
          </p:nvPr>
        </p:nvSpPr>
        <p:spPr/>
        <p:txBody>
          <a:bodyPr/>
          <a:lstStyle>
            <a:lvl1pPr>
              <a:defRPr smtClean="0"/>
            </a:lvl1pPr>
          </a:lstStyle>
          <a:p>
            <a:pPr>
              <a:defRPr/>
            </a:pPr>
            <a:r>
              <a:rPr lang="en-US" altLang="en-US"/>
              <a:t>© Christiane Wendehorst, 2011, 2013, 2015</a:t>
            </a: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56B64D39-C395-48AB-B366-9159DD71972E}" type="slidenum">
              <a:rPr lang="de-AT" altLang="en-US"/>
              <a:pPr>
                <a:defRPr/>
              </a:pPr>
              <a:t>‹Nr.›</a:t>
            </a:fld>
            <a:endParaRPr lang="de-AT" altLang="en-US"/>
          </a:p>
        </p:txBody>
      </p:sp>
    </p:spTree>
    <p:extLst>
      <p:ext uri="{BB962C8B-B14F-4D97-AF65-F5344CB8AC3E}">
        <p14:creationId xmlns:p14="http://schemas.microsoft.com/office/powerpoint/2010/main" val="359082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Balken blau Kopie"/>
          <p:cNvPicPr>
            <a:picLocks noChangeAspect="1" noChangeArrowheads="1"/>
          </p:cNvPicPr>
          <p:nvPr/>
        </p:nvPicPr>
        <p:blipFill>
          <a:blip r:embed="rId13">
            <a:extLst>
              <a:ext uri="{28A0092B-C50C-407E-A947-70E740481C1C}">
                <a14:useLocalDpi xmlns:a14="http://schemas.microsoft.com/office/drawing/2010/main" val="0"/>
              </a:ext>
            </a:extLst>
          </a:blip>
          <a:srcRect l="1666" t="10010" r="2333" b="14014"/>
          <a:stretch>
            <a:fillRect/>
          </a:stretch>
        </p:blipFill>
        <p:spPr bwMode="auto">
          <a:xfrm>
            <a:off x="0" y="0"/>
            <a:ext cx="9147175"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1154113" y="1989138"/>
            <a:ext cx="759460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AT" altLang="en-US" smtClean="0"/>
              <a:t> Textmasterformate durch Klicken bearbeiten</a:t>
            </a:r>
          </a:p>
          <a:p>
            <a:pPr lvl="1"/>
            <a:r>
              <a:rPr lang="de-AT" altLang="en-US" smtClean="0"/>
              <a:t> Zweite Ebene</a:t>
            </a:r>
          </a:p>
          <a:p>
            <a:pPr lvl="2"/>
            <a:r>
              <a:rPr lang="de-AT" altLang="en-US" smtClean="0"/>
              <a:t> Dritte Ebene</a:t>
            </a:r>
          </a:p>
          <a:p>
            <a:pPr lvl="3"/>
            <a:r>
              <a:rPr lang="de-AT" altLang="en-US" smtClean="0"/>
              <a:t> Vierte Ebene</a:t>
            </a:r>
          </a:p>
          <a:p>
            <a:pPr lvl="4"/>
            <a:r>
              <a:rPr lang="de-AT" altLang="en-US" smtClean="0"/>
              <a:t> Fünfte Ebene</a:t>
            </a:r>
          </a:p>
        </p:txBody>
      </p:sp>
      <p:sp>
        <p:nvSpPr>
          <p:cNvPr id="4100" name="Rectangle 4"/>
          <p:cNvSpPr>
            <a:spLocks noGrp="1" noChangeArrowheads="1"/>
          </p:cNvSpPr>
          <p:nvPr>
            <p:ph type="dt" sz="half" idx="2"/>
          </p:nvPr>
        </p:nvSpPr>
        <p:spPr bwMode="auto">
          <a:xfrm>
            <a:off x="900113"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DDDDDD"/>
                </a:solidFill>
                <a:latin typeface="Arial" pitchFamily="34" charset="0"/>
              </a:defRPr>
            </a:lvl1pPr>
          </a:lstStyle>
          <a:p>
            <a:pPr>
              <a:defRPr/>
            </a:pPr>
            <a:endParaRPr lang="de-AT" altLang="en-US"/>
          </a:p>
        </p:txBody>
      </p:sp>
      <p:sp>
        <p:nvSpPr>
          <p:cNvPr id="4101" name="Rectangle 5"/>
          <p:cNvSpPr>
            <a:spLocks noGrp="1" noChangeArrowheads="1"/>
          </p:cNvSpPr>
          <p:nvPr>
            <p:ph type="ftr" sz="quarter" idx="3"/>
          </p:nvPr>
        </p:nvSpPr>
        <p:spPr bwMode="auto">
          <a:xfrm>
            <a:off x="3344863" y="6524625"/>
            <a:ext cx="2895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solidFill>
                  <a:srgbClr val="DDDDDD"/>
                </a:solidFill>
                <a:latin typeface="Arial" pitchFamily="34" charset="0"/>
              </a:defRPr>
            </a:lvl1pPr>
          </a:lstStyle>
          <a:p>
            <a:pPr>
              <a:defRPr/>
            </a:pPr>
            <a:r>
              <a:rPr lang="en-US" altLang="en-US"/>
              <a:t>© Christiane Wendehorst, 2011, 2013, 2015</a:t>
            </a:r>
            <a:endParaRPr lang="de-AT" altLang="en-US"/>
          </a:p>
        </p:txBody>
      </p:sp>
      <p:sp>
        <p:nvSpPr>
          <p:cNvPr id="4102" name="Rectangle 6"/>
          <p:cNvSpPr>
            <a:spLocks noGrp="1" noChangeArrowheads="1"/>
          </p:cNvSpPr>
          <p:nvPr>
            <p:ph type="sldNum" sz="quarter" idx="4"/>
          </p:nvPr>
        </p:nvSpPr>
        <p:spPr bwMode="auto">
          <a:xfrm>
            <a:off x="6553200" y="6524625"/>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DDDDDD"/>
                </a:solidFill>
                <a:latin typeface="Arial" pitchFamily="34" charset="0"/>
              </a:defRPr>
            </a:lvl1pPr>
          </a:lstStyle>
          <a:p>
            <a:pPr>
              <a:defRPr/>
            </a:pPr>
            <a:fld id="{E409EE3A-9AF1-4FD0-A671-70C715DC6B35}" type="slidenum">
              <a:rPr lang="de-AT" altLang="en-US"/>
              <a:pPr>
                <a:defRPr/>
              </a:pPr>
              <a:t>‹Nr.›</a:t>
            </a:fld>
            <a:endParaRPr lang="de-AT" altLang="en-US"/>
          </a:p>
        </p:txBody>
      </p:sp>
      <p:sp>
        <p:nvSpPr>
          <p:cNvPr id="1031" name="Rectangle 2"/>
          <p:cNvSpPr>
            <a:spLocks noGrp="1" noChangeArrowheads="1"/>
          </p:cNvSpPr>
          <p:nvPr>
            <p:ph type="title"/>
          </p:nvPr>
        </p:nvSpPr>
        <p:spPr bwMode="auto">
          <a:xfrm>
            <a:off x="1154113" y="1268413"/>
            <a:ext cx="75946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AT" altLang="en-US" smtClean="0"/>
              <a:t>Titelmasterformat durch Klicken bearbeiten</a:t>
            </a:r>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xit" presetSubtype="0" fill="hold" grpId="0" nodeType="afterEffect" nodePh="1">
                                  <p:stCondLst>
                                    <p:cond delay="0"/>
                                  </p:stCondLst>
                                  <p:endCondLst>
                                    <p:cond evt="begin" delay="0">
                                      <p:tn val="5"/>
                                    </p:cond>
                                  </p:endCondLst>
                                  <p:childTnLst>
                                    <p:set>
                                      <p:cBhvr>
                                        <p:cTn id="6" dur="1" fill="hold">
                                          <p:stCondLst>
                                            <p:cond delay="0"/>
                                          </p:stCondLst>
                                        </p:cTn>
                                        <p:tgtEl>
                                          <p:spTgt spid="4100"/>
                                        </p:tgtEl>
                                        <p:attrNameLst>
                                          <p:attrName>style.visibility</p:attrName>
                                        </p:attrNameLst>
                                      </p:cBhvr>
                                      <p:to>
                                        <p:strVal val="hidden"/>
                                      </p:to>
                                    </p:set>
                                  </p:childTnLst>
                                </p:cTn>
                              </p:par>
                            </p:childTnLst>
                          </p:cTn>
                        </p:par>
                        <p:par>
                          <p:cTn id="7" fill="hold" nodeType="afterGroup">
                            <p:stCondLst>
                              <p:cond delay="0"/>
                            </p:stCondLst>
                            <p:childTnLst>
                              <p:par>
                                <p:cTn id="8" presetID="1" presetClass="exit" presetSubtype="0" fill="hold" grpId="0" nodeType="afterEffect">
                                  <p:stCondLst>
                                    <p:cond delay="0"/>
                                  </p:stCondLst>
                                  <p:childTnLst>
                                    <p:set>
                                      <p:cBhvr>
                                        <p:cTn id="9" dur="1" fill="hold">
                                          <p:stCondLst>
                                            <p:cond delay="0"/>
                                          </p:stCondLst>
                                        </p:cTn>
                                        <p:tgtEl>
                                          <p:spTgt spid="4101"/>
                                        </p:tgtEl>
                                        <p:attrNameLst>
                                          <p:attrName>style.visibility</p:attrName>
                                        </p:attrNameLst>
                                      </p:cBhvr>
                                      <p:to>
                                        <p:strVal val="hidden"/>
                                      </p:to>
                                    </p:set>
                                  </p:childTnLst>
                                </p:cTn>
                              </p:par>
                            </p:childTnLst>
                          </p:cTn>
                        </p:par>
                        <p:par>
                          <p:cTn id="10" fill="hold" nodeType="afterGroup">
                            <p:stCondLst>
                              <p:cond delay="0"/>
                            </p:stCondLst>
                            <p:childTnLst>
                              <p:par>
                                <p:cTn id="11" presetID="1" presetClass="exit" presetSubtype="0" fill="hold" grpId="0" nodeType="afterEffect">
                                  <p:stCondLst>
                                    <p:cond delay="0"/>
                                  </p:stCondLst>
                                  <p:childTnLst>
                                    <p:set>
                                      <p:cBhvr>
                                        <p:cTn id="12" dur="1" fill="hold">
                                          <p:stCondLst>
                                            <p:cond delay="0"/>
                                          </p:stCondLst>
                                        </p:cTn>
                                        <p:tgtEl>
                                          <p:spTgt spid="41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2" grpId="0"/>
    </p:bldLst>
  </p:timing>
  <p:hf hdr="0" ft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pitchFamily="34" charset="0"/>
        </a:defRPr>
      </a:lvl2pPr>
      <a:lvl3pPr algn="l" rtl="0" eaLnBrk="0" fontAlgn="base" hangingPunct="0">
        <a:spcBef>
          <a:spcPct val="0"/>
        </a:spcBef>
        <a:spcAft>
          <a:spcPct val="0"/>
        </a:spcAft>
        <a:defRPr sz="2400" b="1">
          <a:solidFill>
            <a:schemeClr val="tx2"/>
          </a:solidFill>
          <a:latin typeface="Arial" pitchFamily="34" charset="0"/>
        </a:defRPr>
      </a:lvl3pPr>
      <a:lvl4pPr algn="l" rtl="0" eaLnBrk="0" fontAlgn="base" hangingPunct="0">
        <a:spcBef>
          <a:spcPct val="0"/>
        </a:spcBef>
        <a:spcAft>
          <a:spcPct val="0"/>
        </a:spcAft>
        <a:defRPr sz="2400" b="1">
          <a:solidFill>
            <a:schemeClr val="tx2"/>
          </a:solidFill>
          <a:latin typeface="Arial" pitchFamily="34" charset="0"/>
        </a:defRPr>
      </a:lvl4pPr>
      <a:lvl5pPr algn="l" rtl="0" eaLnBrk="0" fontAlgn="base" hangingPunct="0">
        <a:spcBef>
          <a:spcPct val="0"/>
        </a:spcBef>
        <a:spcAft>
          <a:spcPct val="0"/>
        </a:spcAft>
        <a:defRPr sz="2400" b="1">
          <a:solidFill>
            <a:schemeClr val="tx2"/>
          </a:solidFill>
          <a:latin typeface="Arial" pitchFamily="34" charset="0"/>
        </a:defRPr>
      </a:lvl5pPr>
      <a:lvl6pPr marL="457200" algn="l" rtl="0" fontAlgn="base">
        <a:spcBef>
          <a:spcPct val="0"/>
        </a:spcBef>
        <a:spcAft>
          <a:spcPct val="0"/>
        </a:spcAft>
        <a:defRPr sz="2400" b="1">
          <a:solidFill>
            <a:schemeClr val="tx2"/>
          </a:solidFill>
          <a:latin typeface="Arial" pitchFamily="34" charset="0"/>
        </a:defRPr>
      </a:lvl6pPr>
      <a:lvl7pPr marL="914400" algn="l" rtl="0" fontAlgn="base">
        <a:spcBef>
          <a:spcPct val="0"/>
        </a:spcBef>
        <a:spcAft>
          <a:spcPct val="0"/>
        </a:spcAft>
        <a:defRPr sz="2400" b="1">
          <a:solidFill>
            <a:schemeClr val="tx2"/>
          </a:solidFill>
          <a:latin typeface="Arial" pitchFamily="34" charset="0"/>
        </a:defRPr>
      </a:lvl7pPr>
      <a:lvl8pPr marL="1371600" algn="l" rtl="0" fontAlgn="base">
        <a:spcBef>
          <a:spcPct val="0"/>
        </a:spcBef>
        <a:spcAft>
          <a:spcPct val="0"/>
        </a:spcAft>
        <a:defRPr sz="2400" b="1">
          <a:solidFill>
            <a:schemeClr val="tx2"/>
          </a:solidFill>
          <a:latin typeface="Arial" pitchFamily="34" charset="0"/>
        </a:defRPr>
      </a:lvl8pPr>
      <a:lvl9pPr marL="1828800" algn="l" rtl="0" fontAlgn="base">
        <a:spcBef>
          <a:spcPct val="0"/>
        </a:spcBef>
        <a:spcAft>
          <a:spcPct val="0"/>
        </a:spcAft>
        <a:defRPr sz="2400" b="1">
          <a:solidFill>
            <a:schemeClr val="tx2"/>
          </a:solidFill>
          <a:latin typeface="Arial" pitchFamily="34" charset="0"/>
        </a:defRPr>
      </a:lvl9pPr>
    </p:titleStyle>
    <p:bodyStyle>
      <a:lvl1pPr algn="l" rtl="0" eaLnBrk="0" fontAlgn="base" hangingPunct="0">
        <a:spcBef>
          <a:spcPct val="20000"/>
        </a:spcBef>
        <a:spcAft>
          <a:spcPct val="0"/>
        </a:spcAft>
        <a:buChar char="•"/>
        <a:defRPr sz="2000" b="1">
          <a:solidFill>
            <a:schemeClr val="tx1"/>
          </a:solidFill>
          <a:latin typeface="+mn-lt"/>
          <a:ea typeface="+mn-ea"/>
          <a:cs typeface="+mn-cs"/>
        </a:defRPr>
      </a:lvl1pPr>
      <a:lvl2pPr marL="179388" algn="l" rtl="0" eaLnBrk="0" fontAlgn="base" hangingPunct="0">
        <a:lnSpc>
          <a:spcPct val="120000"/>
        </a:lnSpc>
        <a:spcBef>
          <a:spcPct val="20000"/>
        </a:spcBef>
        <a:spcAft>
          <a:spcPct val="0"/>
        </a:spcAft>
        <a:buChar char="–"/>
        <a:defRPr sz="2000">
          <a:solidFill>
            <a:schemeClr val="tx1"/>
          </a:solidFill>
          <a:latin typeface="+mn-lt"/>
        </a:defRPr>
      </a:lvl2pPr>
      <a:lvl3pPr marL="358775" algn="l" rtl="0" eaLnBrk="0" fontAlgn="base" hangingPunct="0">
        <a:spcBef>
          <a:spcPct val="20000"/>
        </a:spcBef>
        <a:spcAft>
          <a:spcPct val="0"/>
        </a:spcAft>
        <a:buChar char="•"/>
        <a:defRPr sz="2000">
          <a:solidFill>
            <a:schemeClr val="tx1"/>
          </a:solidFill>
          <a:latin typeface="+mn-lt"/>
        </a:defRPr>
      </a:lvl3pPr>
      <a:lvl4pPr marL="538163" algn="l" rtl="0" eaLnBrk="0" fontAlgn="base" hangingPunct="0">
        <a:spcBef>
          <a:spcPct val="20000"/>
        </a:spcBef>
        <a:spcAft>
          <a:spcPct val="0"/>
        </a:spcAft>
        <a:buChar char="–"/>
        <a:defRPr sz="2000">
          <a:solidFill>
            <a:schemeClr val="tx1"/>
          </a:solidFill>
          <a:latin typeface="+mn-lt"/>
        </a:defRPr>
      </a:lvl4pPr>
      <a:lvl5pPr marL="717550" algn="l" rtl="0" eaLnBrk="0" fontAlgn="base" hangingPunct="0">
        <a:spcBef>
          <a:spcPct val="20000"/>
        </a:spcBef>
        <a:spcAft>
          <a:spcPct val="0"/>
        </a:spcAft>
        <a:buChar char="»"/>
        <a:defRPr sz="2000">
          <a:solidFill>
            <a:schemeClr val="tx1"/>
          </a:solidFill>
          <a:latin typeface="+mn-lt"/>
        </a:defRPr>
      </a:lvl5pPr>
      <a:lvl6pPr marL="1174750" algn="l" rtl="0" fontAlgn="base">
        <a:spcBef>
          <a:spcPct val="20000"/>
        </a:spcBef>
        <a:spcAft>
          <a:spcPct val="0"/>
        </a:spcAft>
        <a:buChar char="»"/>
        <a:defRPr sz="2000">
          <a:solidFill>
            <a:schemeClr val="tx1"/>
          </a:solidFill>
          <a:latin typeface="+mn-lt"/>
        </a:defRPr>
      </a:lvl6pPr>
      <a:lvl7pPr marL="1631950" algn="l" rtl="0" fontAlgn="base">
        <a:spcBef>
          <a:spcPct val="20000"/>
        </a:spcBef>
        <a:spcAft>
          <a:spcPct val="0"/>
        </a:spcAft>
        <a:buChar char="»"/>
        <a:defRPr sz="2000">
          <a:solidFill>
            <a:schemeClr val="tx1"/>
          </a:solidFill>
          <a:latin typeface="+mn-lt"/>
        </a:defRPr>
      </a:lvl7pPr>
      <a:lvl8pPr marL="2089150" algn="l" rtl="0" fontAlgn="base">
        <a:spcBef>
          <a:spcPct val="20000"/>
        </a:spcBef>
        <a:spcAft>
          <a:spcPct val="0"/>
        </a:spcAft>
        <a:buChar char="»"/>
        <a:defRPr sz="2000">
          <a:solidFill>
            <a:schemeClr val="tx1"/>
          </a:solidFill>
          <a:latin typeface="+mn-lt"/>
        </a:defRPr>
      </a:lvl8pPr>
      <a:lvl9pPr marL="254635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ChangeArrowheads="1"/>
          </p:cNvSpPr>
          <p:nvPr/>
        </p:nvSpPr>
        <p:spPr bwMode="auto">
          <a:xfrm>
            <a:off x="0" y="2996952"/>
            <a:ext cx="9144000" cy="1571842"/>
          </a:xfrm>
          <a:prstGeom prst="rect">
            <a:avLst/>
          </a:prstGeom>
          <a:noFill/>
          <a:ln>
            <a:noFill/>
          </a:ln>
          <a:effectLst/>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de-AT" sz="3200" dirty="0" err="1" smtClean="0">
                <a:solidFill>
                  <a:srgbClr val="006699"/>
                </a:solidFill>
              </a:rPr>
              <a:t>Platform</a:t>
            </a:r>
            <a:r>
              <a:rPr lang="de-AT" sz="3200" dirty="0" smtClean="0">
                <a:solidFill>
                  <a:srgbClr val="006699"/>
                </a:solidFill>
              </a:rPr>
              <a:t> Services </a:t>
            </a:r>
            <a:r>
              <a:rPr lang="de-AT" sz="3200" dirty="0" err="1" smtClean="0">
                <a:solidFill>
                  <a:srgbClr val="006699"/>
                </a:solidFill>
              </a:rPr>
              <a:t>and</a:t>
            </a:r>
            <a:r>
              <a:rPr lang="de-AT" sz="3200" dirty="0" smtClean="0">
                <a:solidFill>
                  <a:srgbClr val="006699"/>
                </a:solidFill>
              </a:rPr>
              <a:t> </a:t>
            </a:r>
            <a:r>
              <a:rPr lang="de-AT" sz="3200" dirty="0" err="1" smtClean="0">
                <a:solidFill>
                  <a:srgbClr val="006699"/>
                </a:solidFill>
              </a:rPr>
              <a:t>Duties</a:t>
            </a:r>
            <a:r>
              <a:rPr lang="de-AT" sz="3200" dirty="0" smtClean="0">
                <a:solidFill>
                  <a:srgbClr val="006699"/>
                </a:solidFill>
              </a:rPr>
              <a:t/>
            </a:r>
            <a:br>
              <a:rPr lang="de-AT" sz="3200" dirty="0" smtClean="0">
                <a:solidFill>
                  <a:srgbClr val="006699"/>
                </a:solidFill>
              </a:rPr>
            </a:br>
            <a:r>
              <a:rPr lang="de-AT" sz="3200" dirty="0" err="1" smtClean="0">
                <a:solidFill>
                  <a:srgbClr val="006699"/>
                </a:solidFill>
              </a:rPr>
              <a:t>under</a:t>
            </a:r>
            <a:r>
              <a:rPr lang="de-AT" sz="3200" dirty="0" smtClean="0">
                <a:solidFill>
                  <a:srgbClr val="006699"/>
                </a:solidFill>
              </a:rPr>
              <a:t> </a:t>
            </a:r>
            <a:r>
              <a:rPr lang="de-AT" sz="3200" dirty="0" err="1" smtClean="0">
                <a:solidFill>
                  <a:srgbClr val="006699"/>
                </a:solidFill>
              </a:rPr>
              <a:t>Directives</a:t>
            </a:r>
            <a:r>
              <a:rPr lang="de-AT" sz="3200" dirty="0" smtClean="0">
                <a:solidFill>
                  <a:srgbClr val="006699"/>
                </a:solidFill>
              </a:rPr>
              <a:t/>
            </a:r>
            <a:br>
              <a:rPr lang="de-AT" sz="3200" dirty="0" smtClean="0">
                <a:solidFill>
                  <a:srgbClr val="006699"/>
                </a:solidFill>
              </a:rPr>
            </a:br>
            <a:r>
              <a:rPr lang="de-AT" sz="3200" dirty="0" smtClean="0">
                <a:solidFill>
                  <a:srgbClr val="006699"/>
                </a:solidFill>
              </a:rPr>
              <a:t>2000/31/EC, 2006/123/EC </a:t>
            </a:r>
            <a:r>
              <a:rPr lang="de-AT" sz="3200" dirty="0" err="1" smtClean="0">
                <a:solidFill>
                  <a:srgbClr val="006699"/>
                </a:solidFill>
              </a:rPr>
              <a:t>and</a:t>
            </a:r>
            <a:r>
              <a:rPr lang="de-AT" sz="3200" dirty="0" smtClean="0">
                <a:solidFill>
                  <a:srgbClr val="006699"/>
                </a:solidFill>
              </a:rPr>
              <a:t> 2011/83/EU</a:t>
            </a:r>
            <a:endParaRPr lang="en-GB" altLang="en-US" sz="3200" dirty="0">
              <a:solidFill>
                <a:srgbClr val="006699"/>
              </a:solidFill>
            </a:endParaRPr>
          </a:p>
        </p:txBody>
      </p:sp>
      <p:sp>
        <p:nvSpPr>
          <p:cNvPr id="13316" name="Text Box 3"/>
          <p:cNvSpPr txBox="1">
            <a:spLocks noChangeArrowheads="1"/>
          </p:cNvSpPr>
          <p:nvPr/>
        </p:nvSpPr>
        <p:spPr bwMode="auto">
          <a:xfrm>
            <a:off x="755650" y="5084763"/>
            <a:ext cx="7777163" cy="940900"/>
          </a:xfrm>
          <a:prstGeom prst="rect">
            <a:avLst/>
          </a:prstGeom>
          <a:noFill/>
          <a:ln>
            <a:noFill/>
          </a:ln>
          <a:effectLst/>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de-DE" altLang="en-US" sz="2200" b="0" i="1" dirty="0" smtClean="0">
                <a:solidFill>
                  <a:srgbClr val="006699"/>
                </a:solidFill>
              </a:rPr>
              <a:t>Christiane </a:t>
            </a:r>
            <a:r>
              <a:rPr lang="de-DE" altLang="en-US" sz="2200" b="0" i="1" dirty="0" err="1" smtClean="0">
                <a:solidFill>
                  <a:srgbClr val="006699"/>
                </a:solidFill>
              </a:rPr>
              <a:t>Wendehorst</a:t>
            </a:r>
            <a:endParaRPr lang="de-DE" altLang="en-US" sz="2200" b="0" i="1" dirty="0">
              <a:solidFill>
                <a:srgbClr val="006699"/>
              </a:solidFill>
            </a:endParaRPr>
          </a:p>
          <a:p>
            <a:pPr algn="ctr" eaLnBrk="1" hangingPunct="1">
              <a:spcBef>
                <a:spcPct val="50000"/>
              </a:spcBef>
              <a:buFontTx/>
              <a:buNone/>
            </a:pPr>
            <a:r>
              <a:rPr lang="de-DE" altLang="en-US" sz="2200" b="0" i="1" dirty="0" smtClean="0">
                <a:solidFill>
                  <a:srgbClr val="006699"/>
                </a:solidFill>
              </a:rPr>
              <a:t>Osnabrück, 19 November 2015</a:t>
            </a:r>
            <a:endParaRPr lang="de-DE" altLang="en-US" sz="2200" b="0" i="1" dirty="0">
              <a:solidFill>
                <a:srgbClr val="006699"/>
              </a:solidFill>
            </a:endParaRPr>
          </a:p>
        </p:txBody>
      </p:sp>
    </p:spTree>
    <p:extLst>
      <p:ext uri="{BB962C8B-B14F-4D97-AF65-F5344CB8AC3E}">
        <p14:creationId xmlns:p14="http://schemas.microsoft.com/office/powerpoint/2010/main" val="1736438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p:cNvSpPr/>
          <p:nvPr/>
        </p:nvSpPr>
        <p:spPr>
          <a:xfrm>
            <a:off x="6772436" y="1484784"/>
            <a:ext cx="1327956" cy="43088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p:cNvSpPr/>
          <p:nvPr/>
        </p:nvSpPr>
        <p:spPr>
          <a:xfrm>
            <a:off x="2267744" y="1484784"/>
            <a:ext cx="2376264" cy="4308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10</a:t>
            </a:fld>
            <a:endParaRPr lang="de-AT" altLang="en-US"/>
          </a:p>
        </p:txBody>
      </p:sp>
      <p:sp>
        <p:nvSpPr>
          <p:cNvPr id="5" name="Abgerundetes Rechteck 4"/>
          <p:cNvSpPr/>
          <p:nvPr/>
        </p:nvSpPr>
        <p:spPr>
          <a:xfrm>
            <a:off x="755576" y="5229200"/>
            <a:ext cx="2088232" cy="1008112"/>
          </a:xfrm>
          <a:prstGeom prst="roundRect">
            <a:avLst/>
          </a:prstGeom>
          <a:solidFill>
            <a:schemeClr val="bg1"/>
          </a:solidFill>
          <a:ln>
            <a:solidFill>
              <a:schemeClr val="accent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solidFill>
                  <a:srgbClr val="003300"/>
                </a:solidFill>
              </a:rPr>
              <a:t>Customer </a:t>
            </a:r>
            <a:endParaRPr lang="en-GB" b="1" dirty="0">
              <a:solidFill>
                <a:srgbClr val="003300"/>
              </a:solidFill>
            </a:endParaRPr>
          </a:p>
        </p:txBody>
      </p:sp>
      <p:sp>
        <p:nvSpPr>
          <p:cNvPr id="7" name="Abgerundetes Rechteck 6"/>
          <p:cNvSpPr/>
          <p:nvPr/>
        </p:nvSpPr>
        <p:spPr>
          <a:xfrm>
            <a:off x="6084168" y="5229200"/>
            <a:ext cx="2088232" cy="1008112"/>
          </a:xfrm>
          <a:prstGeom prst="roundRect">
            <a:avLst/>
          </a:prstGeom>
          <a:solidFill>
            <a:schemeClr val="accent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Supplier </a:t>
            </a:r>
            <a:endParaRPr lang="en-GB" b="1" dirty="0"/>
          </a:p>
        </p:txBody>
      </p:sp>
      <p:sp>
        <p:nvSpPr>
          <p:cNvPr id="8" name="Abgerundetes Rechteck 7"/>
          <p:cNvSpPr/>
          <p:nvPr/>
        </p:nvSpPr>
        <p:spPr>
          <a:xfrm>
            <a:off x="1475656" y="2276872"/>
            <a:ext cx="5976664" cy="792088"/>
          </a:xfrm>
          <a:prstGeom prst="round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Platform Provider</a:t>
            </a:r>
            <a:endParaRPr lang="en-GB" b="1" dirty="0"/>
          </a:p>
        </p:txBody>
      </p:sp>
      <p:sp>
        <p:nvSpPr>
          <p:cNvPr id="10" name="Pfeil nach links und rechts 9"/>
          <p:cNvSpPr/>
          <p:nvPr/>
        </p:nvSpPr>
        <p:spPr>
          <a:xfrm rot="5400000">
            <a:off x="5764324" y="3541204"/>
            <a:ext cx="2016224" cy="1215752"/>
          </a:xfrm>
          <a:prstGeom prst="leftRightArrow">
            <a:avLst>
              <a:gd name="adj1" fmla="val 51671"/>
              <a:gd name="adj2" fmla="val 29107"/>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008080"/>
                </a:solidFill>
              </a:rPr>
              <a:t>Platform services contract</a:t>
            </a:r>
            <a:endParaRPr lang="en-GB" sz="1400" b="1" dirty="0">
              <a:solidFill>
                <a:srgbClr val="008080"/>
              </a:solidFill>
            </a:endParaRPr>
          </a:p>
        </p:txBody>
      </p:sp>
      <p:sp>
        <p:nvSpPr>
          <p:cNvPr id="15" name="Textfeld 14"/>
          <p:cNvSpPr txBox="1"/>
          <p:nvPr/>
        </p:nvSpPr>
        <p:spPr>
          <a:xfrm>
            <a:off x="323528" y="1484784"/>
            <a:ext cx="8424936" cy="430887"/>
          </a:xfrm>
          <a:prstGeom prst="rect">
            <a:avLst/>
          </a:prstGeom>
          <a:noFill/>
        </p:spPr>
        <p:txBody>
          <a:bodyPr wrap="square" rtlCol="0">
            <a:spAutoFit/>
          </a:bodyPr>
          <a:lstStyle/>
          <a:p>
            <a:pPr algn="ctr"/>
            <a:r>
              <a:rPr lang="en-GB" sz="2200" b="1" dirty="0" smtClean="0"/>
              <a:t>Who is the ‘service provider’ and what is the ‘contract’ ?</a:t>
            </a:r>
            <a:endParaRPr lang="en-GB" sz="2200" b="1" dirty="0"/>
          </a:p>
        </p:txBody>
      </p:sp>
    </p:spTree>
    <p:extLst>
      <p:ext uri="{BB962C8B-B14F-4D97-AF65-F5344CB8AC3E}">
        <p14:creationId xmlns:p14="http://schemas.microsoft.com/office/powerpoint/2010/main" val="437881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11</a:t>
            </a:fld>
            <a:endParaRPr lang="de-AT" altLang="en-US"/>
          </a:p>
        </p:txBody>
      </p:sp>
      <p:sp>
        <p:nvSpPr>
          <p:cNvPr id="3" name="Textfeld 2"/>
          <p:cNvSpPr txBox="1"/>
          <p:nvPr/>
        </p:nvSpPr>
        <p:spPr>
          <a:xfrm>
            <a:off x="683568" y="2852936"/>
            <a:ext cx="7632848" cy="2785378"/>
          </a:xfrm>
          <a:prstGeom prst="rect">
            <a:avLst/>
          </a:prstGeom>
          <a:noFill/>
        </p:spPr>
        <p:txBody>
          <a:bodyPr wrap="square" rtlCol="0">
            <a:spAutoFit/>
          </a:bodyPr>
          <a:lstStyle/>
          <a:p>
            <a:pPr algn="ctr"/>
            <a:r>
              <a:rPr lang="en-GB" sz="4500" b="1" dirty="0" smtClean="0">
                <a:solidFill>
                  <a:srgbClr val="006699"/>
                </a:solidFill>
              </a:rPr>
              <a:t>Model A:</a:t>
            </a:r>
          </a:p>
          <a:p>
            <a:pPr algn="ctr"/>
            <a:endParaRPr lang="en-GB" sz="2400" b="1" dirty="0">
              <a:solidFill>
                <a:srgbClr val="006699"/>
              </a:solidFill>
            </a:endParaRPr>
          </a:p>
          <a:p>
            <a:pPr marL="342900" indent="-342900">
              <a:spcAft>
                <a:spcPts val="1200"/>
              </a:spcAft>
              <a:buFont typeface="Wingdings" panose="05000000000000000000" pitchFamily="2" charset="2"/>
              <a:buChar char="§"/>
            </a:pPr>
            <a:r>
              <a:rPr lang="en-GB" sz="2400" b="1" dirty="0" smtClean="0">
                <a:solidFill>
                  <a:srgbClr val="006699"/>
                </a:solidFill>
              </a:rPr>
              <a:t>‘Selling goods online’ etc. (cf. Recital 18), by the supplier, as the only ECD service provided to the customer</a:t>
            </a:r>
          </a:p>
          <a:p>
            <a:pPr marL="342900" indent="-342900">
              <a:spcAft>
                <a:spcPts val="1200"/>
              </a:spcAft>
              <a:buFont typeface="Wingdings" panose="05000000000000000000" pitchFamily="2" charset="2"/>
              <a:buChar char="§"/>
            </a:pPr>
            <a:r>
              <a:rPr lang="en-GB" sz="2400" b="1" dirty="0" smtClean="0">
                <a:solidFill>
                  <a:srgbClr val="006699"/>
                </a:solidFill>
              </a:rPr>
              <a:t>Customer has a contract only with the supplier</a:t>
            </a:r>
            <a:endParaRPr lang="en-GB" sz="2400" b="1" dirty="0">
              <a:solidFill>
                <a:srgbClr val="006699"/>
              </a:solidFill>
            </a:endParaRPr>
          </a:p>
        </p:txBody>
      </p:sp>
    </p:spTree>
    <p:extLst>
      <p:ext uri="{BB962C8B-B14F-4D97-AF65-F5344CB8AC3E}">
        <p14:creationId xmlns:p14="http://schemas.microsoft.com/office/powerpoint/2010/main" val="1625981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12</a:t>
            </a:fld>
            <a:endParaRPr lang="de-AT" altLang="en-US"/>
          </a:p>
        </p:txBody>
      </p:sp>
      <p:sp>
        <p:nvSpPr>
          <p:cNvPr id="5" name="Abgerundetes Rechteck 4"/>
          <p:cNvSpPr/>
          <p:nvPr/>
        </p:nvSpPr>
        <p:spPr>
          <a:xfrm>
            <a:off x="755576" y="5229200"/>
            <a:ext cx="2088232" cy="1008112"/>
          </a:xfrm>
          <a:prstGeom prst="roundRect">
            <a:avLst/>
          </a:prstGeom>
          <a:solidFill>
            <a:schemeClr val="bg1"/>
          </a:solidFill>
          <a:ln>
            <a:solidFill>
              <a:schemeClr val="accent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solidFill>
                  <a:srgbClr val="003300"/>
                </a:solidFill>
              </a:rPr>
              <a:t>Customer </a:t>
            </a:r>
            <a:endParaRPr lang="en-GB" b="1" dirty="0">
              <a:solidFill>
                <a:srgbClr val="003300"/>
              </a:solidFill>
            </a:endParaRPr>
          </a:p>
        </p:txBody>
      </p:sp>
      <p:sp>
        <p:nvSpPr>
          <p:cNvPr id="7" name="Abgerundetes Rechteck 6"/>
          <p:cNvSpPr/>
          <p:nvPr/>
        </p:nvSpPr>
        <p:spPr>
          <a:xfrm>
            <a:off x="6084168" y="5229200"/>
            <a:ext cx="2088232" cy="1008112"/>
          </a:xfrm>
          <a:prstGeom prst="roundRect">
            <a:avLst/>
          </a:prstGeom>
          <a:solidFill>
            <a:schemeClr val="accent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Supplier </a:t>
            </a:r>
            <a:endParaRPr lang="en-GB" b="1" dirty="0"/>
          </a:p>
        </p:txBody>
      </p:sp>
      <p:sp>
        <p:nvSpPr>
          <p:cNvPr id="8" name="Abgerundetes Rechteck 7"/>
          <p:cNvSpPr/>
          <p:nvPr/>
        </p:nvSpPr>
        <p:spPr>
          <a:xfrm>
            <a:off x="1475656" y="2276872"/>
            <a:ext cx="5976664" cy="792088"/>
          </a:xfrm>
          <a:prstGeom prst="round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Platform Provider</a:t>
            </a:r>
            <a:endParaRPr lang="en-GB" b="1" dirty="0"/>
          </a:p>
        </p:txBody>
      </p:sp>
      <p:sp>
        <p:nvSpPr>
          <p:cNvPr id="9" name="Pfeil nach links und rechts 8"/>
          <p:cNvSpPr/>
          <p:nvPr/>
        </p:nvSpPr>
        <p:spPr>
          <a:xfrm>
            <a:off x="3059832" y="5629344"/>
            <a:ext cx="2808312" cy="79208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Sales/services contract</a:t>
            </a:r>
            <a:endParaRPr lang="en-GB" sz="1400" b="1" dirty="0">
              <a:solidFill>
                <a:schemeClr val="tx1"/>
              </a:solidFill>
            </a:endParaRPr>
          </a:p>
        </p:txBody>
      </p:sp>
      <p:sp>
        <p:nvSpPr>
          <p:cNvPr id="10" name="Pfeil nach links und rechts 9"/>
          <p:cNvSpPr/>
          <p:nvPr/>
        </p:nvSpPr>
        <p:spPr>
          <a:xfrm rot="5400000">
            <a:off x="5764324" y="3541204"/>
            <a:ext cx="2016224" cy="1215752"/>
          </a:xfrm>
          <a:prstGeom prst="leftRightArrow">
            <a:avLst>
              <a:gd name="adj1" fmla="val 51671"/>
              <a:gd name="adj2" fmla="val 29107"/>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008080"/>
                </a:solidFill>
              </a:rPr>
              <a:t>Platform services contract</a:t>
            </a:r>
            <a:endParaRPr lang="en-GB" sz="1400" b="1" dirty="0">
              <a:solidFill>
                <a:srgbClr val="008080"/>
              </a:solidFill>
            </a:endParaRPr>
          </a:p>
        </p:txBody>
      </p:sp>
      <p:sp>
        <p:nvSpPr>
          <p:cNvPr id="13" name="Pfeil nach links 12"/>
          <p:cNvSpPr/>
          <p:nvPr/>
        </p:nvSpPr>
        <p:spPr>
          <a:xfrm>
            <a:off x="3267472" y="4869160"/>
            <a:ext cx="2528664" cy="864096"/>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Service of the Information Society </a:t>
            </a:r>
            <a:endParaRPr lang="en-GB" sz="1400" b="1" dirty="0"/>
          </a:p>
        </p:txBody>
      </p:sp>
      <p:sp>
        <p:nvSpPr>
          <p:cNvPr id="4" name="Textfeld 3"/>
          <p:cNvSpPr txBox="1"/>
          <p:nvPr/>
        </p:nvSpPr>
        <p:spPr>
          <a:xfrm>
            <a:off x="251520" y="3284984"/>
            <a:ext cx="5328592" cy="1384995"/>
          </a:xfrm>
          <a:prstGeom prst="rect">
            <a:avLst/>
          </a:prstGeom>
          <a:noFill/>
        </p:spPr>
        <p:txBody>
          <a:bodyPr wrap="square" rtlCol="0">
            <a:spAutoFit/>
          </a:bodyPr>
          <a:lstStyle/>
          <a:p>
            <a:pPr marL="285750" indent="-285750">
              <a:spcAft>
                <a:spcPts val="1200"/>
              </a:spcAft>
              <a:buFont typeface="Wingdings" panose="05000000000000000000" pitchFamily="2" charset="2"/>
              <a:buChar char="§"/>
            </a:pPr>
            <a:r>
              <a:rPr lang="en-GB" sz="1600" b="1" dirty="0" smtClean="0">
                <a:solidFill>
                  <a:srgbClr val="C00000"/>
                </a:solidFill>
              </a:rPr>
              <a:t>Suggested by, e.g., German law (§ 312i BGB)</a:t>
            </a:r>
          </a:p>
          <a:p>
            <a:pPr marL="285750" indent="-285750">
              <a:spcAft>
                <a:spcPts val="1200"/>
              </a:spcAft>
              <a:buFont typeface="Wingdings" panose="05000000000000000000" pitchFamily="2" charset="2"/>
              <a:buChar char="§"/>
            </a:pPr>
            <a:r>
              <a:rPr lang="en-GB" sz="1600" b="1" dirty="0" smtClean="0">
                <a:solidFill>
                  <a:srgbClr val="C00000"/>
                </a:solidFill>
              </a:rPr>
              <a:t>ECD generally applicable to PPs (cf. CJEU </a:t>
            </a:r>
            <a:r>
              <a:rPr lang="en-GB" sz="1600" b="1" dirty="0">
                <a:solidFill>
                  <a:srgbClr val="C00000"/>
                </a:solidFill>
              </a:rPr>
              <a:t>in </a:t>
            </a:r>
            <a:r>
              <a:rPr lang="en-US" sz="1600" b="1" dirty="0" smtClean="0">
                <a:solidFill>
                  <a:srgbClr val="C00000"/>
                </a:solidFill>
              </a:rPr>
              <a:t>C‑324/09, L’Oréal)</a:t>
            </a:r>
          </a:p>
          <a:p>
            <a:pPr marL="285750" indent="-285750">
              <a:spcAft>
                <a:spcPts val="1200"/>
              </a:spcAft>
              <a:buFont typeface="Wingdings" panose="05000000000000000000" pitchFamily="2" charset="2"/>
              <a:buChar char="§"/>
            </a:pPr>
            <a:r>
              <a:rPr lang="en-GB" sz="1600" b="1" dirty="0" smtClean="0">
                <a:solidFill>
                  <a:srgbClr val="C00000"/>
                </a:solidFill>
              </a:rPr>
              <a:t>Possibly not in line with the ECD</a:t>
            </a:r>
            <a:endParaRPr lang="en-GB" sz="1600" b="1" dirty="0">
              <a:solidFill>
                <a:srgbClr val="C00000"/>
              </a:solidFill>
            </a:endParaRPr>
          </a:p>
        </p:txBody>
      </p:sp>
      <p:sp>
        <p:nvSpPr>
          <p:cNvPr id="3" name="Textfeld 2"/>
          <p:cNvSpPr txBox="1"/>
          <p:nvPr/>
        </p:nvSpPr>
        <p:spPr>
          <a:xfrm>
            <a:off x="7236296" y="332656"/>
            <a:ext cx="1656184" cy="707886"/>
          </a:xfrm>
          <a:prstGeom prst="rect">
            <a:avLst/>
          </a:prstGeom>
          <a:noFill/>
        </p:spPr>
        <p:txBody>
          <a:bodyPr wrap="square" rtlCol="0">
            <a:spAutoFit/>
          </a:bodyPr>
          <a:lstStyle/>
          <a:p>
            <a:pPr algn="ctr"/>
            <a:r>
              <a:rPr lang="en-GB" sz="4000" b="1" dirty="0" smtClean="0">
                <a:solidFill>
                  <a:schemeClr val="bg1"/>
                </a:solidFill>
              </a:rPr>
              <a:t>A</a:t>
            </a:r>
            <a:endParaRPr lang="en-GB" sz="4000" b="1" dirty="0">
              <a:solidFill>
                <a:schemeClr val="bg1"/>
              </a:solidFill>
            </a:endParaRPr>
          </a:p>
        </p:txBody>
      </p:sp>
      <p:cxnSp>
        <p:nvCxnSpPr>
          <p:cNvPr id="12" name="Gerade Verbindung 11"/>
          <p:cNvCxnSpPr>
            <a:stCxn id="10" idx="5"/>
          </p:cNvCxnSpPr>
          <p:nvPr/>
        </p:nvCxnSpPr>
        <p:spPr>
          <a:xfrm flipH="1">
            <a:off x="4644008" y="4149080"/>
            <a:ext cx="1814332" cy="864096"/>
          </a:xfrm>
          <a:prstGeom prst="line">
            <a:avLst/>
          </a:prstGeom>
          <a:ln w="285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Rechteck 13"/>
          <p:cNvSpPr/>
          <p:nvPr/>
        </p:nvSpPr>
        <p:spPr>
          <a:xfrm>
            <a:off x="6772436" y="1484784"/>
            <a:ext cx="1327956" cy="43088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hteck 15"/>
          <p:cNvSpPr/>
          <p:nvPr/>
        </p:nvSpPr>
        <p:spPr>
          <a:xfrm>
            <a:off x="2267744" y="1484784"/>
            <a:ext cx="2376264" cy="4308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feld 16"/>
          <p:cNvSpPr txBox="1"/>
          <p:nvPr/>
        </p:nvSpPr>
        <p:spPr>
          <a:xfrm>
            <a:off x="323528" y="1484784"/>
            <a:ext cx="8424936" cy="430887"/>
          </a:xfrm>
          <a:prstGeom prst="rect">
            <a:avLst/>
          </a:prstGeom>
          <a:noFill/>
        </p:spPr>
        <p:txBody>
          <a:bodyPr wrap="square" rtlCol="0">
            <a:spAutoFit/>
          </a:bodyPr>
          <a:lstStyle/>
          <a:p>
            <a:pPr algn="ctr"/>
            <a:r>
              <a:rPr lang="en-GB" sz="2200" b="1" dirty="0" smtClean="0"/>
              <a:t>Who is the ‘service provider’ and what is the ‘contract’ ?</a:t>
            </a:r>
            <a:endParaRPr lang="en-GB" sz="2200" b="1" dirty="0"/>
          </a:p>
        </p:txBody>
      </p:sp>
    </p:spTree>
    <p:extLst>
      <p:ext uri="{BB962C8B-B14F-4D97-AF65-F5344CB8AC3E}">
        <p14:creationId xmlns:p14="http://schemas.microsoft.com/office/powerpoint/2010/main" val="405472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13</a:t>
            </a:fld>
            <a:endParaRPr lang="de-AT" altLang="en-US"/>
          </a:p>
        </p:txBody>
      </p:sp>
      <p:sp>
        <p:nvSpPr>
          <p:cNvPr id="3" name="Textfeld 2"/>
          <p:cNvSpPr txBox="1"/>
          <p:nvPr/>
        </p:nvSpPr>
        <p:spPr>
          <a:xfrm>
            <a:off x="683568" y="2852936"/>
            <a:ext cx="7632848" cy="2785378"/>
          </a:xfrm>
          <a:prstGeom prst="rect">
            <a:avLst/>
          </a:prstGeom>
          <a:noFill/>
        </p:spPr>
        <p:txBody>
          <a:bodyPr wrap="square" rtlCol="0">
            <a:spAutoFit/>
          </a:bodyPr>
          <a:lstStyle/>
          <a:p>
            <a:pPr algn="ctr"/>
            <a:r>
              <a:rPr lang="en-GB" sz="4500" b="1" dirty="0" smtClean="0">
                <a:solidFill>
                  <a:srgbClr val="006699"/>
                </a:solidFill>
              </a:rPr>
              <a:t>Model B:</a:t>
            </a:r>
          </a:p>
          <a:p>
            <a:pPr algn="ctr"/>
            <a:endParaRPr lang="en-GB" sz="2400" b="1" dirty="0">
              <a:solidFill>
                <a:srgbClr val="006699"/>
              </a:solidFill>
            </a:endParaRPr>
          </a:p>
          <a:p>
            <a:pPr marL="342900" indent="-342900">
              <a:spcAft>
                <a:spcPts val="1200"/>
              </a:spcAft>
              <a:buFont typeface="Wingdings" panose="05000000000000000000" pitchFamily="2" charset="2"/>
              <a:buChar char="§"/>
            </a:pPr>
            <a:r>
              <a:rPr lang="en-GB" sz="2400" b="1" dirty="0" smtClean="0">
                <a:solidFill>
                  <a:srgbClr val="006699"/>
                </a:solidFill>
              </a:rPr>
              <a:t>Both ‘selling goods online’ etc. (cf. Recital 18) and the operation of a platform as ECD services provided to the customer</a:t>
            </a:r>
          </a:p>
          <a:p>
            <a:pPr marL="342900" indent="-342900">
              <a:spcAft>
                <a:spcPts val="1200"/>
              </a:spcAft>
              <a:buFont typeface="Wingdings" panose="05000000000000000000" pitchFamily="2" charset="2"/>
              <a:buChar char="§"/>
            </a:pPr>
            <a:r>
              <a:rPr lang="en-GB" sz="2400" b="1" dirty="0" smtClean="0">
                <a:solidFill>
                  <a:srgbClr val="006699"/>
                </a:solidFill>
              </a:rPr>
              <a:t>Customer has a contract only with the supplier</a:t>
            </a:r>
            <a:endParaRPr lang="en-GB" sz="2400" b="1" dirty="0">
              <a:solidFill>
                <a:srgbClr val="006699"/>
              </a:solidFill>
            </a:endParaRPr>
          </a:p>
        </p:txBody>
      </p:sp>
    </p:spTree>
    <p:extLst>
      <p:ext uri="{BB962C8B-B14F-4D97-AF65-F5344CB8AC3E}">
        <p14:creationId xmlns:p14="http://schemas.microsoft.com/office/powerpoint/2010/main" val="3888069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14</a:t>
            </a:fld>
            <a:endParaRPr lang="de-AT" altLang="en-US"/>
          </a:p>
        </p:txBody>
      </p:sp>
      <p:sp>
        <p:nvSpPr>
          <p:cNvPr id="5" name="Abgerundetes Rechteck 4"/>
          <p:cNvSpPr/>
          <p:nvPr/>
        </p:nvSpPr>
        <p:spPr>
          <a:xfrm>
            <a:off x="755576" y="5229200"/>
            <a:ext cx="2088232" cy="1008112"/>
          </a:xfrm>
          <a:prstGeom prst="roundRect">
            <a:avLst/>
          </a:prstGeom>
          <a:solidFill>
            <a:schemeClr val="bg1"/>
          </a:solidFill>
          <a:ln>
            <a:solidFill>
              <a:schemeClr val="accent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solidFill>
                  <a:srgbClr val="003300"/>
                </a:solidFill>
              </a:rPr>
              <a:t>Customer </a:t>
            </a:r>
            <a:endParaRPr lang="en-GB" b="1" dirty="0">
              <a:solidFill>
                <a:srgbClr val="003300"/>
              </a:solidFill>
            </a:endParaRPr>
          </a:p>
        </p:txBody>
      </p:sp>
      <p:sp>
        <p:nvSpPr>
          <p:cNvPr id="7" name="Abgerundetes Rechteck 6"/>
          <p:cNvSpPr/>
          <p:nvPr/>
        </p:nvSpPr>
        <p:spPr>
          <a:xfrm>
            <a:off x="6084168" y="5229200"/>
            <a:ext cx="2088232" cy="1008112"/>
          </a:xfrm>
          <a:prstGeom prst="roundRect">
            <a:avLst/>
          </a:prstGeom>
          <a:solidFill>
            <a:schemeClr val="accent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Supplier </a:t>
            </a:r>
            <a:endParaRPr lang="en-GB" b="1" dirty="0"/>
          </a:p>
        </p:txBody>
      </p:sp>
      <p:sp>
        <p:nvSpPr>
          <p:cNvPr id="8" name="Abgerundetes Rechteck 7"/>
          <p:cNvSpPr/>
          <p:nvPr/>
        </p:nvSpPr>
        <p:spPr>
          <a:xfrm>
            <a:off x="1475656" y="2276872"/>
            <a:ext cx="5976664" cy="792088"/>
          </a:xfrm>
          <a:prstGeom prst="round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Platform Provider</a:t>
            </a:r>
            <a:endParaRPr lang="en-GB" b="1" dirty="0"/>
          </a:p>
        </p:txBody>
      </p:sp>
      <p:sp>
        <p:nvSpPr>
          <p:cNvPr id="9" name="Pfeil nach links und rechts 8"/>
          <p:cNvSpPr/>
          <p:nvPr/>
        </p:nvSpPr>
        <p:spPr>
          <a:xfrm>
            <a:off x="3059832" y="5629344"/>
            <a:ext cx="2808312" cy="79208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Sales/services contract</a:t>
            </a:r>
            <a:endParaRPr lang="en-GB" sz="1400" b="1" dirty="0">
              <a:solidFill>
                <a:schemeClr val="tx1"/>
              </a:solidFill>
            </a:endParaRPr>
          </a:p>
        </p:txBody>
      </p:sp>
      <p:sp>
        <p:nvSpPr>
          <p:cNvPr id="10" name="Pfeil nach links und rechts 9"/>
          <p:cNvSpPr/>
          <p:nvPr/>
        </p:nvSpPr>
        <p:spPr>
          <a:xfrm rot="5400000">
            <a:off x="5764324" y="3541204"/>
            <a:ext cx="2016224" cy="1215752"/>
          </a:xfrm>
          <a:prstGeom prst="leftRightArrow">
            <a:avLst>
              <a:gd name="adj1" fmla="val 51671"/>
              <a:gd name="adj2" fmla="val 29107"/>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008080"/>
                </a:solidFill>
              </a:rPr>
              <a:t>Platform services contract</a:t>
            </a:r>
            <a:endParaRPr lang="en-GB" sz="1400" b="1" dirty="0">
              <a:solidFill>
                <a:srgbClr val="008080"/>
              </a:solidFill>
            </a:endParaRPr>
          </a:p>
        </p:txBody>
      </p:sp>
      <p:sp>
        <p:nvSpPr>
          <p:cNvPr id="12" name="Pfeil nach links 11"/>
          <p:cNvSpPr/>
          <p:nvPr/>
        </p:nvSpPr>
        <p:spPr>
          <a:xfrm rot="16200000">
            <a:off x="1079612" y="3609020"/>
            <a:ext cx="2160240" cy="1080120"/>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Service of the Information Society </a:t>
            </a:r>
            <a:endParaRPr lang="en-GB" sz="1400" b="1" dirty="0"/>
          </a:p>
        </p:txBody>
      </p:sp>
      <p:sp>
        <p:nvSpPr>
          <p:cNvPr id="13" name="Pfeil nach links 12"/>
          <p:cNvSpPr/>
          <p:nvPr/>
        </p:nvSpPr>
        <p:spPr>
          <a:xfrm>
            <a:off x="3267472" y="5157192"/>
            <a:ext cx="2528664" cy="576064"/>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Service of the            Information Society </a:t>
            </a:r>
            <a:endParaRPr lang="en-GB" sz="1200" b="1" dirty="0"/>
          </a:p>
        </p:txBody>
      </p:sp>
      <p:sp>
        <p:nvSpPr>
          <p:cNvPr id="14" name="Textfeld 13"/>
          <p:cNvSpPr txBox="1"/>
          <p:nvPr/>
        </p:nvSpPr>
        <p:spPr>
          <a:xfrm>
            <a:off x="7236296" y="332656"/>
            <a:ext cx="1656184" cy="707886"/>
          </a:xfrm>
          <a:prstGeom prst="rect">
            <a:avLst/>
          </a:prstGeom>
          <a:noFill/>
        </p:spPr>
        <p:txBody>
          <a:bodyPr wrap="square" rtlCol="0">
            <a:spAutoFit/>
          </a:bodyPr>
          <a:lstStyle/>
          <a:p>
            <a:pPr algn="ctr"/>
            <a:r>
              <a:rPr lang="en-GB" sz="4000" b="1" dirty="0">
                <a:solidFill>
                  <a:schemeClr val="bg1"/>
                </a:solidFill>
              </a:rPr>
              <a:t>B</a:t>
            </a:r>
            <a:endParaRPr lang="en-GB" sz="4000" b="1" dirty="0">
              <a:solidFill>
                <a:schemeClr val="bg1"/>
              </a:solidFill>
            </a:endParaRPr>
          </a:p>
        </p:txBody>
      </p:sp>
      <p:sp>
        <p:nvSpPr>
          <p:cNvPr id="16" name="Rechteck 15"/>
          <p:cNvSpPr/>
          <p:nvPr/>
        </p:nvSpPr>
        <p:spPr>
          <a:xfrm>
            <a:off x="6772436" y="1484784"/>
            <a:ext cx="1327956" cy="43088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hteck 16"/>
          <p:cNvSpPr/>
          <p:nvPr/>
        </p:nvSpPr>
        <p:spPr>
          <a:xfrm>
            <a:off x="2267744" y="1484784"/>
            <a:ext cx="2376264" cy="4308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feld 17"/>
          <p:cNvSpPr txBox="1"/>
          <p:nvPr/>
        </p:nvSpPr>
        <p:spPr>
          <a:xfrm>
            <a:off x="323528" y="1484784"/>
            <a:ext cx="8424936" cy="430887"/>
          </a:xfrm>
          <a:prstGeom prst="rect">
            <a:avLst/>
          </a:prstGeom>
          <a:noFill/>
        </p:spPr>
        <p:txBody>
          <a:bodyPr wrap="square" rtlCol="0">
            <a:spAutoFit/>
          </a:bodyPr>
          <a:lstStyle/>
          <a:p>
            <a:pPr algn="ctr"/>
            <a:r>
              <a:rPr lang="en-GB" sz="2200" b="1" dirty="0" smtClean="0"/>
              <a:t>Who is the ‘service provider’ and what is the ‘contract’ ?</a:t>
            </a:r>
            <a:endParaRPr lang="en-GB" sz="2200" b="1" dirty="0"/>
          </a:p>
        </p:txBody>
      </p:sp>
    </p:spTree>
    <p:extLst>
      <p:ext uri="{BB962C8B-B14F-4D97-AF65-F5344CB8AC3E}">
        <p14:creationId xmlns:p14="http://schemas.microsoft.com/office/powerpoint/2010/main" val="344229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15</a:t>
            </a:fld>
            <a:endParaRPr lang="de-AT" altLang="en-US"/>
          </a:p>
        </p:txBody>
      </p:sp>
      <p:sp>
        <p:nvSpPr>
          <p:cNvPr id="3" name="Textfeld 2"/>
          <p:cNvSpPr txBox="1"/>
          <p:nvPr/>
        </p:nvSpPr>
        <p:spPr>
          <a:xfrm>
            <a:off x="683568" y="2852936"/>
            <a:ext cx="7632848" cy="3524042"/>
          </a:xfrm>
          <a:prstGeom prst="rect">
            <a:avLst/>
          </a:prstGeom>
          <a:noFill/>
        </p:spPr>
        <p:txBody>
          <a:bodyPr wrap="square" rtlCol="0">
            <a:spAutoFit/>
          </a:bodyPr>
          <a:lstStyle/>
          <a:p>
            <a:pPr algn="ctr"/>
            <a:r>
              <a:rPr lang="en-GB" sz="4500" b="1" dirty="0" smtClean="0">
                <a:solidFill>
                  <a:srgbClr val="006699"/>
                </a:solidFill>
              </a:rPr>
              <a:t>Model C:</a:t>
            </a:r>
          </a:p>
          <a:p>
            <a:pPr algn="ctr"/>
            <a:endParaRPr lang="en-GB" sz="2400" b="1" dirty="0">
              <a:solidFill>
                <a:srgbClr val="006699"/>
              </a:solidFill>
            </a:endParaRPr>
          </a:p>
          <a:p>
            <a:pPr marL="342900" indent="-342900">
              <a:spcAft>
                <a:spcPts val="1200"/>
              </a:spcAft>
              <a:buFont typeface="Wingdings" panose="05000000000000000000" pitchFamily="2" charset="2"/>
              <a:buChar char="§"/>
            </a:pPr>
            <a:r>
              <a:rPr lang="en-GB" sz="2400" b="1" dirty="0" smtClean="0">
                <a:solidFill>
                  <a:srgbClr val="006699"/>
                </a:solidFill>
              </a:rPr>
              <a:t>Both ‘selling goods online’ etc. (cf. Recital 18) and the operation of a platform as ECD services provided to the customer</a:t>
            </a:r>
          </a:p>
          <a:p>
            <a:pPr marL="342900" indent="-342900">
              <a:spcAft>
                <a:spcPts val="1200"/>
              </a:spcAft>
              <a:buFont typeface="Wingdings" panose="05000000000000000000" pitchFamily="2" charset="2"/>
              <a:buChar char="§"/>
            </a:pPr>
            <a:r>
              <a:rPr lang="en-GB" sz="2400" b="1" dirty="0" smtClean="0">
                <a:solidFill>
                  <a:srgbClr val="006699"/>
                </a:solidFill>
              </a:rPr>
              <a:t>Customer has a (sales/services) contract with the supplier, but also a contractual (or quasi-contractual) relationship with the PP</a:t>
            </a:r>
            <a:endParaRPr lang="en-GB" sz="2400" b="1" dirty="0">
              <a:solidFill>
                <a:srgbClr val="006699"/>
              </a:solidFill>
            </a:endParaRPr>
          </a:p>
        </p:txBody>
      </p:sp>
    </p:spTree>
    <p:extLst>
      <p:ext uri="{BB962C8B-B14F-4D97-AF65-F5344CB8AC3E}">
        <p14:creationId xmlns:p14="http://schemas.microsoft.com/office/powerpoint/2010/main" val="3688013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16</a:t>
            </a:fld>
            <a:endParaRPr lang="de-AT" altLang="en-US"/>
          </a:p>
        </p:txBody>
      </p:sp>
      <p:sp>
        <p:nvSpPr>
          <p:cNvPr id="5" name="Abgerundetes Rechteck 4"/>
          <p:cNvSpPr/>
          <p:nvPr/>
        </p:nvSpPr>
        <p:spPr>
          <a:xfrm>
            <a:off x="755576" y="5229200"/>
            <a:ext cx="2088232" cy="1008112"/>
          </a:xfrm>
          <a:prstGeom prst="roundRect">
            <a:avLst/>
          </a:prstGeom>
          <a:solidFill>
            <a:schemeClr val="bg1"/>
          </a:solidFill>
          <a:ln>
            <a:solidFill>
              <a:schemeClr val="accent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solidFill>
                  <a:srgbClr val="003300"/>
                </a:solidFill>
              </a:rPr>
              <a:t>Customer </a:t>
            </a:r>
            <a:endParaRPr lang="en-GB" b="1" dirty="0">
              <a:solidFill>
                <a:srgbClr val="003300"/>
              </a:solidFill>
            </a:endParaRPr>
          </a:p>
        </p:txBody>
      </p:sp>
      <p:sp>
        <p:nvSpPr>
          <p:cNvPr id="7" name="Abgerundetes Rechteck 6"/>
          <p:cNvSpPr/>
          <p:nvPr/>
        </p:nvSpPr>
        <p:spPr>
          <a:xfrm>
            <a:off x="6084168" y="5229200"/>
            <a:ext cx="2088232" cy="1008112"/>
          </a:xfrm>
          <a:prstGeom prst="roundRect">
            <a:avLst/>
          </a:prstGeom>
          <a:solidFill>
            <a:schemeClr val="accent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Supplier </a:t>
            </a:r>
            <a:endParaRPr lang="en-GB" b="1" dirty="0"/>
          </a:p>
        </p:txBody>
      </p:sp>
      <p:sp>
        <p:nvSpPr>
          <p:cNvPr id="8" name="Abgerundetes Rechteck 7"/>
          <p:cNvSpPr/>
          <p:nvPr/>
        </p:nvSpPr>
        <p:spPr>
          <a:xfrm>
            <a:off x="1475656" y="2276872"/>
            <a:ext cx="5976664" cy="792088"/>
          </a:xfrm>
          <a:prstGeom prst="round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Platform Provider</a:t>
            </a:r>
            <a:endParaRPr lang="en-GB" b="1" dirty="0"/>
          </a:p>
        </p:txBody>
      </p:sp>
      <p:sp>
        <p:nvSpPr>
          <p:cNvPr id="9" name="Pfeil nach links und rechts 8"/>
          <p:cNvSpPr/>
          <p:nvPr/>
        </p:nvSpPr>
        <p:spPr>
          <a:xfrm>
            <a:off x="3059832" y="5629344"/>
            <a:ext cx="2808312" cy="792088"/>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Sales/services contract</a:t>
            </a:r>
            <a:endParaRPr lang="en-GB" sz="1400" b="1" dirty="0">
              <a:solidFill>
                <a:schemeClr val="tx1"/>
              </a:solidFill>
            </a:endParaRPr>
          </a:p>
        </p:txBody>
      </p:sp>
      <p:sp>
        <p:nvSpPr>
          <p:cNvPr id="10" name="Pfeil nach links und rechts 9"/>
          <p:cNvSpPr/>
          <p:nvPr/>
        </p:nvSpPr>
        <p:spPr>
          <a:xfrm rot="5400000">
            <a:off x="5764324" y="3541204"/>
            <a:ext cx="2016224" cy="1215752"/>
          </a:xfrm>
          <a:prstGeom prst="leftRightArrow">
            <a:avLst>
              <a:gd name="adj1" fmla="val 51671"/>
              <a:gd name="adj2" fmla="val 29107"/>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008080"/>
                </a:solidFill>
              </a:rPr>
              <a:t>Platform contract</a:t>
            </a:r>
            <a:endParaRPr lang="en-GB" sz="1400" b="1" dirty="0">
              <a:solidFill>
                <a:srgbClr val="008080"/>
              </a:solidFill>
            </a:endParaRPr>
          </a:p>
        </p:txBody>
      </p:sp>
      <p:sp>
        <p:nvSpPr>
          <p:cNvPr id="12" name="Pfeil nach links 11"/>
          <p:cNvSpPr/>
          <p:nvPr/>
        </p:nvSpPr>
        <p:spPr>
          <a:xfrm rot="16200000">
            <a:off x="755575" y="3717032"/>
            <a:ext cx="2160240" cy="864096"/>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Service of the Information Society </a:t>
            </a:r>
            <a:endParaRPr lang="en-GB" sz="1400" b="1" dirty="0"/>
          </a:p>
        </p:txBody>
      </p:sp>
      <p:sp>
        <p:nvSpPr>
          <p:cNvPr id="13" name="Pfeil nach links 12"/>
          <p:cNvSpPr/>
          <p:nvPr/>
        </p:nvSpPr>
        <p:spPr>
          <a:xfrm>
            <a:off x="3267472" y="4869160"/>
            <a:ext cx="2528664" cy="864096"/>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Service of the Information Society </a:t>
            </a:r>
            <a:endParaRPr lang="en-GB" sz="1400" b="1" dirty="0"/>
          </a:p>
        </p:txBody>
      </p:sp>
      <p:sp>
        <p:nvSpPr>
          <p:cNvPr id="14" name="Pfeil nach links und rechts 13"/>
          <p:cNvSpPr/>
          <p:nvPr/>
        </p:nvSpPr>
        <p:spPr>
          <a:xfrm rot="16200000">
            <a:off x="1623863" y="3649217"/>
            <a:ext cx="2088233" cy="927720"/>
          </a:xfrm>
          <a:prstGeom prst="leftRightArrow">
            <a:avLst>
              <a:gd name="adj1" fmla="val 51671"/>
              <a:gd name="adj2" fmla="val 29107"/>
            </a:avLst>
          </a:prstGeom>
          <a:solidFill>
            <a:srgbClr val="FFFF00"/>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Service contract or similar relationship</a:t>
            </a:r>
            <a:endParaRPr lang="en-GB" sz="1400" b="1" dirty="0">
              <a:solidFill>
                <a:schemeClr val="tx1"/>
              </a:solidFill>
            </a:endParaRPr>
          </a:p>
        </p:txBody>
      </p:sp>
      <p:sp>
        <p:nvSpPr>
          <p:cNvPr id="16" name="Textfeld 15"/>
          <p:cNvSpPr txBox="1"/>
          <p:nvPr/>
        </p:nvSpPr>
        <p:spPr>
          <a:xfrm>
            <a:off x="7236296" y="332656"/>
            <a:ext cx="1656184" cy="707886"/>
          </a:xfrm>
          <a:prstGeom prst="rect">
            <a:avLst/>
          </a:prstGeom>
          <a:noFill/>
        </p:spPr>
        <p:txBody>
          <a:bodyPr wrap="square" rtlCol="0">
            <a:spAutoFit/>
          </a:bodyPr>
          <a:lstStyle/>
          <a:p>
            <a:pPr algn="ctr"/>
            <a:r>
              <a:rPr lang="en-GB" sz="4000" b="1" dirty="0" smtClean="0">
                <a:solidFill>
                  <a:schemeClr val="bg1"/>
                </a:solidFill>
              </a:rPr>
              <a:t>C</a:t>
            </a:r>
            <a:endParaRPr lang="en-GB" sz="4000" b="1" dirty="0">
              <a:solidFill>
                <a:schemeClr val="bg1"/>
              </a:solidFill>
            </a:endParaRPr>
          </a:p>
        </p:txBody>
      </p:sp>
      <p:cxnSp>
        <p:nvCxnSpPr>
          <p:cNvPr id="6" name="Gerade Verbindung 5"/>
          <p:cNvCxnSpPr>
            <a:stCxn id="14" idx="5"/>
          </p:cNvCxnSpPr>
          <p:nvPr/>
        </p:nvCxnSpPr>
        <p:spPr>
          <a:xfrm>
            <a:off x="2907661" y="4113077"/>
            <a:ext cx="1736347" cy="900099"/>
          </a:xfrm>
          <a:prstGeom prst="line">
            <a:avLst/>
          </a:prstGeom>
          <a:ln w="28575">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Rechteck 16"/>
          <p:cNvSpPr/>
          <p:nvPr/>
        </p:nvSpPr>
        <p:spPr>
          <a:xfrm>
            <a:off x="6772436" y="1484784"/>
            <a:ext cx="1327956" cy="43088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hteck 17"/>
          <p:cNvSpPr/>
          <p:nvPr/>
        </p:nvSpPr>
        <p:spPr>
          <a:xfrm>
            <a:off x="2267744" y="1484784"/>
            <a:ext cx="2376264" cy="4308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feld 18"/>
          <p:cNvSpPr txBox="1"/>
          <p:nvPr/>
        </p:nvSpPr>
        <p:spPr>
          <a:xfrm>
            <a:off x="323528" y="1484784"/>
            <a:ext cx="8424936" cy="430887"/>
          </a:xfrm>
          <a:prstGeom prst="rect">
            <a:avLst/>
          </a:prstGeom>
          <a:noFill/>
        </p:spPr>
        <p:txBody>
          <a:bodyPr wrap="square" rtlCol="0">
            <a:spAutoFit/>
          </a:bodyPr>
          <a:lstStyle/>
          <a:p>
            <a:pPr algn="ctr"/>
            <a:r>
              <a:rPr lang="en-GB" sz="2200" b="1" dirty="0" smtClean="0"/>
              <a:t>Who is the ‘service provider’ and what is the ‘contract’ ?</a:t>
            </a:r>
            <a:endParaRPr lang="en-GB" sz="2200" b="1" dirty="0"/>
          </a:p>
        </p:txBody>
      </p:sp>
    </p:spTree>
    <p:extLst>
      <p:ext uri="{BB962C8B-B14F-4D97-AF65-F5344CB8AC3E}">
        <p14:creationId xmlns:p14="http://schemas.microsoft.com/office/powerpoint/2010/main" val="227157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17</a:t>
            </a:fld>
            <a:endParaRPr lang="de-AT" altLang="en-US"/>
          </a:p>
        </p:txBody>
      </p:sp>
      <p:sp>
        <p:nvSpPr>
          <p:cNvPr id="3" name="Textfeld 2"/>
          <p:cNvSpPr txBox="1"/>
          <p:nvPr/>
        </p:nvSpPr>
        <p:spPr>
          <a:xfrm>
            <a:off x="683568" y="2852936"/>
            <a:ext cx="7632848" cy="3154710"/>
          </a:xfrm>
          <a:prstGeom prst="rect">
            <a:avLst/>
          </a:prstGeom>
          <a:noFill/>
        </p:spPr>
        <p:txBody>
          <a:bodyPr wrap="square" rtlCol="0">
            <a:spAutoFit/>
          </a:bodyPr>
          <a:lstStyle/>
          <a:p>
            <a:pPr algn="ctr"/>
            <a:r>
              <a:rPr lang="en-GB" sz="4500" b="1" dirty="0" smtClean="0">
                <a:solidFill>
                  <a:srgbClr val="006699"/>
                </a:solidFill>
              </a:rPr>
              <a:t>Model D:</a:t>
            </a:r>
          </a:p>
          <a:p>
            <a:pPr algn="ctr"/>
            <a:endParaRPr lang="en-GB" sz="2400" b="1" dirty="0">
              <a:solidFill>
                <a:srgbClr val="006699"/>
              </a:solidFill>
            </a:endParaRPr>
          </a:p>
          <a:p>
            <a:pPr marL="342900" indent="-342900">
              <a:spcAft>
                <a:spcPts val="1200"/>
              </a:spcAft>
              <a:buFont typeface="Wingdings" panose="05000000000000000000" pitchFamily="2" charset="2"/>
              <a:buChar char="§"/>
            </a:pPr>
            <a:r>
              <a:rPr lang="en-GB" sz="2400" b="1" dirty="0" smtClean="0">
                <a:solidFill>
                  <a:srgbClr val="006699"/>
                </a:solidFill>
              </a:rPr>
              <a:t>Under the applicable contract law, the PP is to be considered as ‘selling goods online’ (despite declarations to the contrary in the fine print)</a:t>
            </a:r>
          </a:p>
          <a:p>
            <a:pPr marL="342900" indent="-342900">
              <a:spcAft>
                <a:spcPts val="1200"/>
              </a:spcAft>
              <a:buFont typeface="Wingdings" panose="05000000000000000000" pitchFamily="2" charset="2"/>
              <a:buChar char="§"/>
            </a:pPr>
            <a:r>
              <a:rPr lang="en-GB" sz="2400" b="1" dirty="0" smtClean="0">
                <a:solidFill>
                  <a:srgbClr val="006699"/>
                </a:solidFill>
              </a:rPr>
              <a:t>Accordingly, only the PP is providing an ECD service to the customer</a:t>
            </a:r>
          </a:p>
        </p:txBody>
      </p:sp>
    </p:spTree>
    <p:extLst>
      <p:ext uri="{BB962C8B-B14F-4D97-AF65-F5344CB8AC3E}">
        <p14:creationId xmlns:p14="http://schemas.microsoft.com/office/powerpoint/2010/main" val="2169330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18</a:t>
            </a:fld>
            <a:endParaRPr lang="de-AT" altLang="en-US"/>
          </a:p>
        </p:txBody>
      </p:sp>
      <p:sp>
        <p:nvSpPr>
          <p:cNvPr id="5" name="Abgerundetes Rechteck 4"/>
          <p:cNvSpPr/>
          <p:nvPr/>
        </p:nvSpPr>
        <p:spPr>
          <a:xfrm>
            <a:off x="1043608" y="5229200"/>
            <a:ext cx="2088232" cy="1008112"/>
          </a:xfrm>
          <a:prstGeom prst="roundRect">
            <a:avLst/>
          </a:prstGeom>
          <a:solidFill>
            <a:schemeClr val="bg1"/>
          </a:solidFill>
          <a:ln>
            <a:solidFill>
              <a:schemeClr val="accent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solidFill>
                  <a:srgbClr val="003300"/>
                </a:solidFill>
              </a:rPr>
              <a:t>Customer </a:t>
            </a:r>
            <a:endParaRPr lang="en-GB" b="1" dirty="0">
              <a:solidFill>
                <a:srgbClr val="003300"/>
              </a:solidFill>
            </a:endParaRPr>
          </a:p>
        </p:txBody>
      </p:sp>
      <p:sp>
        <p:nvSpPr>
          <p:cNvPr id="7" name="Abgerundetes Rechteck 6"/>
          <p:cNvSpPr/>
          <p:nvPr/>
        </p:nvSpPr>
        <p:spPr>
          <a:xfrm>
            <a:off x="5796136" y="5229200"/>
            <a:ext cx="2088232" cy="1008112"/>
          </a:xfrm>
          <a:prstGeom prst="roundRect">
            <a:avLst/>
          </a:prstGeom>
          <a:solidFill>
            <a:schemeClr val="accent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Supplier </a:t>
            </a:r>
            <a:endParaRPr lang="en-GB" b="1" dirty="0"/>
          </a:p>
        </p:txBody>
      </p:sp>
      <p:sp>
        <p:nvSpPr>
          <p:cNvPr id="8" name="Abgerundetes Rechteck 7"/>
          <p:cNvSpPr/>
          <p:nvPr/>
        </p:nvSpPr>
        <p:spPr>
          <a:xfrm>
            <a:off x="1475656" y="2276872"/>
            <a:ext cx="5976664" cy="792088"/>
          </a:xfrm>
          <a:prstGeom prst="round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Platform Provider</a:t>
            </a:r>
            <a:endParaRPr lang="en-GB" b="1" dirty="0"/>
          </a:p>
        </p:txBody>
      </p:sp>
      <p:sp>
        <p:nvSpPr>
          <p:cNvPr id="10" name="Pfeil nach links und rechts 9"/>
          <p:cNvSpPr/>
          <p:nvPr/>
        </p:nvSpPr>
        <p:spPr>
          <a:xfrm rot="5400000">
            <a:off x="5764324" y="3541204"/>
            <a:ext cx="2016224" cy="1215752"/>
          </a:xfrm>
          <a:prstGeom prst="leftRightArrow">
            <a:avLst>
              <a:gd name="adj1" fmla="val 51671"/>
              <a:gd name="adj2" fmla="val 29107"/>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008080"/>
                </a:solidFill>
              </a:rPr>
              <a:t>Platform &amp; supply contract</a:t>
            </a:r>
            <a:endParaRPr lang="en-GB" sz="1400" b="1" dirty="0">
              <a:solidFill>
                <a:srgbClr val="008080"/>
              </a:solidFill>
            </a:endParaRPr>
          </a:p>
        </p:txBody>
      </p:sp>
      <p:sp>
        <p:nvSpPr>
          <p:cNvPr id="16" name="Pfeil nach links und rechts 15"/>
          <p:cNvSpPr/>
          <p:nvPr/>
        </p:nvSpPr>
        <p:spPr>
          <a:xfrm rot="16200000">
            <a:off x="1655675" y="3753038"/>
            <a:ext cx="2160241" cy="792088"/>
          </a:xfrm>
          <a:prstGeom prst="leftRightArrow">
            <a:avLst>
              <a:gd name="adj1" fmla="val 60261"/>
              <a:gd name="adj2"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Sales/services contract</a:t>
            </a:r>
            <a:endParaRPr lang="en-GB" sz="1400" b="1" dirty="0">
              <a:solidFill>
                <a:schemeClr val="tx1"/>
              </a:solidFill>
            </a:endParaRPr>
          </a:p>
        </p:txBody>
      </p:sp>
      <p:sp>
        <p:nvSpPr>
          <p:cNvPr id="17" name="Pfeil nach links 16"/>
          <p:cNvSpPr/>
          <p:nvPr/>
        </p:nvSpPr>
        <p:spPr>
          <a:xfrm rot="16200000">
            <a:off x="827583" y="3717032"/>
            <a:ext cx="2160240" cy="864096"/>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Service of the Information Society </a:t>
            </a:r>
            <a:endParaRPr lang="en-GB" sz="1400" b="1" dirty="0"/>
          </a:p>
        </p:txBody>
      </p:sp>
      <p:sp>
        <p:nvSpPr>
          <p:cNvPr id="6" name="Pfeil nach links 5"/>
          <p:cNvSpPr/>
          <p:nvPr/>
        </p:nvSpPr>
        <p:spPr>
          <a:xfrm>
            <a:off x="3275856" y="5517232"/>
            <a:ext cx="2304256" cy="504056"/>
          </a:xfrm>
          <a:prstGeom prst="leftArrow">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rgbClr val="008080"/>
                </a:solidFill>
              </a:rPr>
              <a:t>Delivery</a:t>
            </a:r>
            <a:endParaRPr lang="en-GB" sz="1400" b="1" dirty="0">
              <a:solidFill>
                <a:srgbClr val="008080"/>
              </a:solidFill>
            </a:endParaRPr>
          </a:p>
        </p:txBody>
      </p:sp>
      <p:sp>
        <p:nvSpPr>
          <p:cNvPr id="18" name="Textfeld 17"/>
          <p:cNvSpPr txBox="1"/>
          <p:nvPr/>
        </p:nvSpPr>
        <p:spPr>
          <a:xfrm>
            <a:off x="7236296" y="332656"/>
            <a:ext cx="1656184" cy="707886"/>
          </a:xfrm>
          <a:prstGeom prst="rect">
            <a:avLst/>
          </a:prstGeom>
          <a:noFill/>
        </p:spPr>
        <p:txBody>
          <a:bodyPr wrap="square" rtlCol="0">
            <a:spAutoFit/>
          </a:bodyPr>
          <a:lstStyle/>
          <a:p>
            <a:pPr algn="ctr"/>
            <a:r>
              <a:rPr lang="en-GB" sz="4000" b="1" dirty="0">
                <a:solidFill>
                  <a:schemeClr val="bg1"/>
                </a:solidFill>
              </a:rPr>
              <a:t>D</a:t>
            </a:r>
            <a:endParaRPr lang="en-GB" sz="4000" b="1" dirty="0">
              <a:solidFill>
                <a:schemeClr val="bg1"/>
              </a:solidFill>
            </a:endParaRPr>
          </a:p>
        </p:txBody>
      </p:sp>
      <p:sp>
        <p:nvSpPr>
          <p:cNvPr id="19" name="Rechteck 18"/>
          <p:cNvSpPr/>
          <p:nvPr/>
        </p:nvSpPr>
        <p:spPr>
          <a:xfrm>
            <a:off x="6772436" y="1484784"/>
            <a:ext cx="1327956" cy="43088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hteck 19"/>
          <p:cNvSpPr/>
          <p:nvPr/>
        </p:nvSpPr>
        <p:spPr>
          <a:xfrm>
            <a:off x="2267744" y="1484784"/>
            <a:ext cx="2376264" cy="4308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feld 20"/>
          <p:cNvSpPr txBox="1"/>
          <p:nvPr/>
        </p:nvSpPr>
        <p:spPr>
          <a:xfrm>
            <a:off x="323528" y="1484784"/>
            <a:ext cx="8424936" cy="430887"/>
          </a:xfrm>
          <a:prstGeom prst="rect">
            <a:avLst/>
          </a:prstGeom>
          <a:noFill/>
        </p:spPr>
        <p:txBody>
          <a:bodyPr wrap="square" rtlCol="0">
            <a:spAutoFit/>
          </a:bodyPr>
          <a:lstStyle/>
          <a:p>
            <a:pPr algn="ctr"/>
            <a:r>
              <a:rPr lang="en-GB" sz="2200" b="1" dirty="0" smtClean="0"/>
              <a:t>Who is the ‘service provider’ and what is the ‘contract’ ?</a:t>
            </a:r>
            <a:endParaRPr lang="en-GB" sz="2200" b="1" dirty="0"/>
          </a:p>
        </p:txBody>
      </p:sp>
    </p:spTree>
    <p:extLst>
      <p:ext uri="{BB962C8B-B14F-4D97-AF65-F5344CB8AC3E}">
        <p14:creationId xmlns:p14="http://schemas.microsoft.com/office/powerpoint/2010/main" val="253255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liennummernplatzhalter 5"/>
          <p:cNvSpPr>
            <a:spLocks noGrp="1"/>
          </p:cNvSpPr>
          <p:nvPr>
            <p:ph type="sldNum" sz="quarter" idx="12"/>
          </p:nvPr>
        </p:nvSpPr>
        <p:spPr>
          <a:noFill/>
        </p:spPr>
        <p:txBody>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09DEB15-DCB4-45FF-B3A9-D892671232FB}" type="slidenum">
              <a:rPr lang="de-AT" altLang="en-US" sz="1000" b="0" smtClean="0">
                <a:solidFill>
                  <a:srgbClr val="DDDDDD"/>
                </a:solidFill>
              </a:rPr>
              <a:pPr eaLnBrk="1" hangingPunct="1">
                <a:spcBef>
                  <a:spcPct val="0"/>
                </a:spcBef>
                <a:buFontTx/>
                <a:buNone/>
              </a:pPr>
              <a:t>19</a:t>
            </a:fld>
            <a:endParaRPr lang="de-AT" altLang="en-US" sz="1000" b="0" smtClean="0">
              <a:solidFill>
                <a:srgbClr val="DDDDDD"/>
              </a:solidFill>
            </a:endParaRPr>
          </a:p>
        </p:txBody>
      </p:sp>
      <p:sp>
        <p:nvSpPr>
          <p:cNvPr id="2" name="Textfeld 1"/>
          <p:cNvSpPr txBox="1"/>
          <p:nvPr/>
        </p:nvSpPr>
        <p:spPr>
          <a:xfrm>
            <a:off x="539552" y="1919391"/>
            <a:ext cx="8136904" cy="3545586"/>
          </a:xfrm>
          <a:prstGeom prst="rect">
            <a:avLst/>
          </a:prstGeom>
          <a:noFill/>
        </p:spPr>
        <p:txBody>
          <a:bodyPr wrap="square" rtlCol="0">
            <a:spAutoFit/>
          </a:bodyPr>
          <a:lstStyle/>
          <a:p>
            <a:r>
              <a:rPr lang="en-US" sz="1600" b="1" dirty="0" smtClean="0">
                <a:effectLst/>
              </a:rPr>
              <a:t>Request for a preliminary ruling from the </a:t>
            </a:r>
            <a:r>
              <a:rPr lang="en-US" sz="1600" b="1" dirty="0" err="1" smtClean="0">
                <a:effectLst/>
              </a:rPr>
              <a:t>Korkein</a:t>
            </a:r>
            <a:r>
              <a:rPr lang="en-US" sz="1600" b="1" dirty="0" smtClean="0">
                <a:effectLst/>
              </a:rPr>
              <a:t> </a:t>
            </a:r>
            <a:r>
              <a:rPr lang="en-US" sz="1600" b="1" dirty="0" err="1" smtClean="0">
                <a:effectLst/>
              </a:rPr>
              <a:t>oikeus</a:t>
            </a:r>
            <a:r>
              <a:rPr lang="en-US" sz="1600" b="1" dirty="0" smtClean="0">
                <a:effectLst/>
              </a:rPr>
              <a:t> (Finland) lodged on 25 June 2015 — </a:t>
            </a:r>
            <a:r>
              <a:rPr lang="en-US" sz="1600" b="1" dirty="0" err="1" smtClean="0">
                <a:effectLst/>
              </a:rPr>
              <a:t>TrustBuddy</a:t>
            </a:r>
            <a:r>
              <a:rPr lang="en-US" sz="1600" b="1" dirty="0" smtClean="0">
                <a:effectLst/>
              </a:rPr>
              <a:t> AB v Lauri </a:t>
            </a:r>
            <a:r>
              <a:rPr lang="en-US" sz="1600" b="1" dirty="0" err="1" smtClean="0">
                <a:effectLst/>
              </a:rPr>
              <a:t>Pihjalaniemi</a:t>
            </a:r>
            <a:endParaRPr lang="en-US" sz="1600" dirty="0" smtClean="0">
              <a:effectLst/>
            </a:endParaRPr>
          </a:p>
          <a:p>
            <a:r>
              <a:rPr lang="en-US" sz="1600" b="1" dirty="0" smtClean="0">
                <a:effectLst/>
              </a:rPr>
              <a:t>(Case C-311/15)</a:t>
            </a:r>
            <a:endParaRPr lang="en-US" sz="1600" dirty="0" smtClean="0">
              <a:effectLst/>
            </a:endParaRPr>
          </a:p>
          <a:p>
            <a:endParaRPr lang="en-US" sz="1600" b="1" dirty="0" smtClean="0">
              <a:effectLst/>
            </a:endParaRPr>
          </a:p>
          <a:p>
            <a:pPr>
              <a:spcAft>
                <a:spcPts val="1200"/>
              </a:spcAft>
            </a:pPr>
            <a:r>
              <a:rPr lang="en-US" sz="1600" b="1" dirty="0" smtClean="0">
                <a:effectLst/>
              </a:rPr>
              <a:t>Question referred</a:t>
            </a:r>
            <a:endParaRPr lang="en-US" sz="1600" dirty="0" smtClean="0">
              <a:effectLst/>
            </a:endParaRPr>
          </a:p>
          <a:p>
            <a:pPr>
              <a:lnSpc>
                <a:spcPct val="120000"/>
              </a:lnSpc>
              <a:spcAft>
                <a:spcPts val="1200"/>
              </a:spcAft>
            </a:pPr>
            <a:r>
              <a:rPr lang="en-US" sz="1600" dirty="0" smtClean="0">
                <a:effectLst/>
              </a:rPr>
              <a:t>Is Article 3(b) of Directive 2008/48/EC … on credit agreements for consumers … to be interpreted as meaning that that a trader </a:t>
            </a:r>
            <a:r>
              <a:rPr lang="en-US" sz="1600" b="1" dirty="0" smtClean="0">
                <a:effectLst/>
              </a:rPr>
              <a:t>is to be regarded as a creditor </a:t>
            </a:r>
            <a:r>
              <a:rPr lang="en-US" sz="1600" dirty="0" smtClean="0">
                <a:effectLst/>
              </a:rPr>
              <a:t>if it markets credit to consumers via the internet in the form of so-called peer-to-peer lending and exercises, as regards the consumers, the decision-making power generally appertaining to creditors with respect to the terms and conditions, the granting of credit and debt recovery, even though the funds for credits come from anonymous private individuals and are kept separate from the trader’s own funds?</a:t>
            </a:r>
          </a:p>
        </p:txBody>
      </p:sp>
    </p:spTree>
    <p:extLst>
      <p:ext uri="{BB962C8B-B14F-4D97-AF65-F5344CB8AC3E}">
        <p14:creationId xmlns:p14="http://schemas.microsoft.com/office/powerpoint/2010/main" val="2873082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1628775"/>
            <a:ext cx="9144000" cy="522922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en-US" sz="1800" b="0"/>
          </a:p>
        </p:txBody>
      </p:sp>
      <p:sp>
        <p:nvSpPr>
          <p:cNvPr id="293892" name="Rectangle 4"/>
          <p:cNvSpPr>
            <a:spLocks noChangeArrowheads="1"/>
          </p:cNvSpPr>
          <p:nvPr/>
        </p:nvSpPr>
        <p:spPr bwMode="auto">
          <a:xfrm>
            <a:off x="684213" y="3582988"/>
            <a:ext cx="7704137" cy="1264065"/>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defRPr/>
            </a:pPr>
            <a:r>
              <a:rPr lang="en-GB" altLang="en-US" sz="3800" b="1" dirty="0" smtClean="0">
                <a:solidFill>
                  <a:schemeClr val="bg1"/>
                </a:solidFill>
                <a:latin typeface="Arial" pitchFamily="34" charset="0"/>
              </a:rPr>
              <a:t>E-Commerce Directive 2000/31/EC</a:t>
            </a:r>
            <a:endParaRPr lang="en-GB" sz="3800" b="1" dirty="0">
              <a:solidFill>
                <a:schemeClr val="bg1"/>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liennummernplatzhalter 5"/>
          <p:cNvSpPr>
            <a:spLocks noGrp="1"/>
          </p:cNvSpPr>
          <p:nvPr>
            <p:ph type="sldNum" sz="quarter" idx="12"/>
          </p:nvPr>
        </p:nvSpPr>
        <p:spPr>
          <a:noFill/>
        </p:spPr>
        <p:txBody>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09DEB15-DCB4-45FF-B3A9-D892671232FB}" type="slidenum">
              <a:rPr lang="de-AT" altLang="en-US" sz="1000" b="0" smtClean="0">
                <a:solidFill>
                  <a:srgbClr val="DDDDDD"/>
                </a:solidFill>
              </a:rPr>
              <a:pPr eaLnBrk="1" hangingPunct="1">
                <a:spcBef>
                  <a:spcPct val="0"/>
                </a:spcBef>
                <a:buFontTx/>
                <a:buNone/>
              </a:pPr>
              <a:t>20</a:t>
            </a:fld>
            <a:endParaRPr lang="de-AT" altLang="en-US" sz="1000" b="0" smtClean="0">
              <a:solidFill>
                <a:srgbClr val="DDDDDD"/>
              </a:solidFill>
            </a:endParaRPr>
          </a:p>
        </p:txBody>
      </p:sp>
      <p:sp>
        <p:nvSpPr>
          <p:cNvPr id="2" name="Textfeld 1"/>
          <p:cNvSpPr txBox="1"/>
          <p:nvPr/>
        </p:nvSpPr>
        <p:spPr>
          <a:xfrm>
            <a:off x="539552" y="2265253"/>
            <a:ext cx="8208912" cy="3170099"/>
          </a:xfrm>
          <a:prstGeom prst="rect">
            <a:avLst/>
          </a:prstGeom>
          <a:noFill/>
        </p:spPr>
        <p:txBody>
          <a:bodyPr wrap="square" rtlCol="0">
            <a:spAutoFit/>
          </a:bodyPr>
          <a:lstStyle/>
          <a:p>
            <a:pPr marL="285750" indent="-285750">
              <a:spcAft>
                <a:spcPts val="1200"/>
              </a:spcAft>
              <a:buClr>
                <a:srgbClr val="C00000"/>
              </a:buClr>
              <a:buFont typeface="Wingdings" panose="05000000000000000000" pitchFamily="2" charset="2"/>
              <a:buChar char="§"/>
            </a:pPr>
            <a:r>
              <a:rPr lang="en-GB" sz="1700" b="1" dirty="0" smtClean="0"/>
              <a:t>Model A</a:t>
            </a:r>
            <a:r>
              <a:rPr lang="en-GB" sz="1700" dirty="0" smtClean="0"/>
              <a:t>: Supplier as only ECD service provider; all duties on supplier</a:t>
            </a:r>
          </a:p>
          <a:p>
            <a:pPr marL="285750" indent="-285750">
              <a:spcAft>
                <a:spcPts val="1200"/>
              </a:spcAft>
              <a:buClr>
                <a:srgbClr val="C00000"/>
              </a:buClr>
              <a:buFont typeface="Wingdings" panose="05000000000000000000" pitchFamily="2" charset="2"/>
              <a:buChar char="§"/>
            </a:pPr>
            <a:r>
              <a:rPr lang="en-GB" sz="1700" b="1" dirty="0" smtClean="0"/>
              <a:t>Model B</a:t>
            </a:r>
            <a:r>
              <a:rPr lang="en-GB" sz="1700" dirty="0" smtClean="0"/>
              <a:t>: PP and supplier both ECD service providers with regard to the main contract; duties under ECD shared </a:t>
            </a:r>
          </a:p>
          <a:p>
            <a:pPr marL="285750" indent="-285750">
              <a:spcAft>
                <a:spcPts val="1200"/>
              </a:spcAft>
              <a:buClr>
                <a:srgbClr val="C00000"/>
              </a:buClr>
              <a:buFont typeface="Wingdings" panose="05000000000000000000" pitchFamily="2" charset="2"/>
              <a:buChar char="§"/>
            </a:pPr>
            <a:r>
              <a:rPr lang="en-GB" sz="1700" b="1" dirty="0" smtClean="0"/>
              <a:t>Model C</a:t>
            </a:r>
            <a:r>
              <a:rPr lang="en-GB" sz="1700" dirty="0" smtClean="0"/>
              <a:t>: PP and supplier both ECD service providers, but PP with relation to the platform service as such and supplier with relation to the main contract;     however, PP may have a contractual/quasi-contractual duty vis-à-vis the customer that duties are fulfilled also with relation to the main contract</a:t>
            </a:r>
          </a:p>
          <a:p>
            <a:pPr marL="285750" indent="-285750">
              <a:spcAft>
                <a:spcPts val="1200"/>
              </a:spcAft>
              <a:buClr>
                <a:srgbClr val="C00000"/>
              </a:buClr>
              <a:buFont typeface="Wingdings" panose="05000000000000000000" pitchFamily="2" charset="2"/>
              <a:buChar char="§"/>
            </a:pPr>
            <a:r>
              <a:rPr lang="en-GB" sz="1700" b="1" dirty="0" smtClean="0"/>
              <a:t>Model D</a:t>
            </a:r>
            <a:r>
              <a:rPr lang="en-GB" sz="1700" dirty="0" smtClean="0"/>
              <a:t>: PP to be considered as the customer’s only contracting partner under the relevant contract law (despite declarations to the contrary in the fine print);  all duties under the ECD on PP</a:t>
            </a:r>
          </a:p>
        </p:txBody>
      </p:sp>
      <p:sp>
        <p:nvSpPr>
          <p:cNvPr id="3" name="Textfeld 2"/>
          <p:cNvSpPr txBox="1"/>
          <p:nvPr/>
        </p:nvSpPr>
        <p:spPr>
          <a:xfrm>
            <a:off x="539552" y="1628800"/>
            <a:ext cx="7920880" cy="400110"/>
          </a:xfrm>
          <a:prstGeom prst="rect">
            <a:avLst/>
          </a:prstGeom>
          <a:noFill/>
        </p:spPr>
        <p:txBody>
          <a:bodyPr wrap="square" rtlCol="0">
            <a:spAutoFit/>
          </a:bodyPr>
          <a:lstStyle/>
          <a:p>
            <a:r>
              <a:rPr lang="en-GB" sz="2000" b="1" dirty="0" smtClean="0"/>
              <a:t>Duties of Platform Providers (PP) and Suppliers under the ECD</a:t>
            </a:r>
            <a:endParaRPr lang="en-GB" sz="2000" b="1" dirty="0"/>
          </a:p>
        </p:txBody>
      </p:sp>
      <p:sp>
        <p:nvSpPr>
          <p:cNvPr id="4" name="Pfeil nach rechts 3"/>
          <p:cNvSpPr/>
          <p:nvPr/>
        </p:nvSpPr>
        <p:spPr>
          <a:xfrm>
            <a:off x="827584" y="5877272"/>
            <a:ext cx="1440160" cy="36004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feld 4"/>
          <p:cNvSpPr txBox="1"/>
          <p:nvPr/>
        </p:nvSpPr>
        <p:spPr>
          <a:xfrm>
            <a:off x="2483768" y="5648181"/>
            <a:ext cx="5976664" cy="877163"/>
          </a:xfrm>
          <a:prstGeom prst="rect">
            <a:avLst/>
          </a:prstGeom>
          <a:noFill/>
        </p:spPr>
        <p:txBody>
          <a:bodyPr wrap="square" rtlCol="0">
            <a:spAutoFit/>
          </a:bodyPr>
          <a:lstStyle/>
          <a:p>
            <a:r>
              <a:rPr lang="en-GB" sz="1700" b="1" dirty="0" smtClean="0"/>
              <a:t>Classification largely depends on the concrete division of tasks between PP and supplier and the impression created on the part of the customer.</a:t>
            </a:r>
            <a:endParaRPr lang="en-GB" sz="1700" b="1" dirty="0"/>
          </a:p>
        </p:txBody>
      </p:sp>
    </p:spTree>
    <p:extLst>
      <p:ext uri="{BB962C8B-B14F-4D97-AF65-F5344CB8AC3E}">
        <p14:creationId xmlns:p14="http://schemas.microsoft.com/office/powerpoint/2010/main" val="233515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1628775"/>
            <a:ext cx="9144000" cy="522922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en-US" sz="1800" b="0"/>
          </a:p>
        </p:txBody>
      </p:sp>
      <p:sp>
        <p:nvSpPr>
          <p:cNvPr id="293892" name="Rectangle 4"/>
          <p:cNvSpPr>
            <a:spLocks noChangeArrowheads="1"/>
          </p:cNvSpPr>
          <p:nvPr/>
        </p:nvSpPr>
        <p:spPr bwMode="auto">
          <a:xfrm>
            <a:off x="684213" y="3582988"/>
            <a:ext cx="7704137" cy="1264065"/>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defRPr/>
            </a:pPr>
            <a:r>
              <a:rPr lang="en-GB" altLang="en-US" sz="3800" b="1" dirty="0" smtClean="0">
                <a:solidFill>
                  <a:schemeClr val="bg1"/>
                </a:solidFill>
                <a:latin typeface="Arial" pitchFamily="34" charset="0"/>
              </a:rPr>
              <a:t>Services Directive     2006/123/EC</a:t>
            </a:r>
            <a:endParaRPr lang="en-GB" sz="3800" b="1" dirty="0">
              <a:solidFill>
                <a:schemeClr val="bg1"/>
              </a:solidFill>
              <a:effectLst>
                <a:outerShdw blurRad="38100" dist="38100" dir="2700000" algn="tl">
                  <a:srgbClr val="000000">
                    <a:alpha val="43137"/>
                  </a:srgbClr>
                </a:outerShdw>
              </a:effectLst>
              <a:latin typeface="Arial" pitchFamily="34" charset="0"/>
            </a:endParaRPr>
          </a:p>
        </p:txBody>
      </p:sp>
    </p:spTree>
    <p:extLst>
      <p:ext uri="{BB962C8B-B14F-4D97-AF65-F5344CB8AC3E}">
        <p14:creationId xmlns:p14="http://schemas.microsoft.com/office/powerpoint/2010/main" val="3353356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22</a:t>
            </a:fld>
            <a:endParaRPr lang="de-AT" altLang="en-US"/>
          </a:p>
        </p:txBody>
      </p:sp>
      <p:sp>
        <p:nvSpPr>
          <p:cNvPr id="3" name="Textfeld 2"/>
          <p:cNvSpPr txBox="1"/>
          <p:nvPr/>
        </p:nvSpPr>
        <p:spPr>
          <a:xfrm>
            <a:off x="251520" y="1340768"/>
            <a:ext cx="8784976" cy="5324535"/>
          </a:xfrm>
          <a:prstGeom prst="rect">
            <a:avLst/>
          </a:prstGeom>
          <a:noFill/>
        </p:spPr>
        <p:txBody>
          <a:bodyPr wrap="square" rtlCol="0">
            <a:spAutoFit/>
          </a:bodyPr>
          <a:lstStyle/>
          <a:p>
            <a:pPr algn="ctr">
              <a:spcAft>
                <a:spcPts val="1200"/>
              </a:spcAft>
            </a:pPr>
            <a:r>
              <a:rPr lang="en-GB" sz="1600" i="1" dirty="0"/>
              <a:t>Article </a:t>
            </a:r>
            <a:r>
              <a:rPr lang="en-GB" sz="1600" i="1" dirty="0" smtClean="0"/>
              <a:t>2. </a:t>
            </a:r>
            <a:r>
              <a:rPr lang="en-GB" sz="1600" b="1" dirty="0" smtClean="0"/>
              <a:t>Scope</a:t>
            </a:r>
            <a:endParaRPr lang="de-AT" sz="1600" dirty="0"/>
          </a:p>
          <a:p>
            <a:pPr>
              <a:spcAft>
                <a:spcPts val="1200"/>
              </a:spcAft>
            </a:pPr>
            <a:r>
              <a:rPr lang="en-GB" sz="1600" dirty="0"/>
              <a:t>1.   This Directive shall apply to services supplied by providers established in a Member State.</a:t>
            </a:r>
            <a:endParaRPr lang="de-AT" sz="1600" dirty="0"/>
          </a:p>
          <a:p>
            <a:pPr>
              <a:spcAft>
                <a:spcPts val="1200"/>
              </a:spcAft>
            </a:pPr>
            <a:r>
              <a:rPr lang="en-GB" sz="1600" dirty="0"/>
              <a:t>2.   This Directive shall not apply to the following activities:</a:t>
            </a:r>
            <a:endParaRPr lang="de-AT" sz="1600" dirty="0"/>
          </a:p>
          <a:p>
            <a:pPr>
              <a:spcAft>
                <a:spcPts val="1200"/>
              </a:spcAft>
            </a:pPr>
            <a:r>
              <a:rPr lang="en-GB" sz="1600" dirty="0" smtClean="0"/>
              <a:t>… (c) electronic </a:t>
            </a:r>
            <a:r>
              <a:rPr lang="en-GB" sz="1600" dirty="0"/>
              <a:t>communications services and networks, and associated facilities and services, with respect to matters covered by Directives 2002/19/EC, 2002/20/EC, 2002/21/EC, 2002/22/EC and 2002/58/EC;</a:t>
            </a:r>
            <a:endParaRPr lang="de-AT" sz="1600" dirty="0"/>
          </a:p>
          <a:p>
            <a:pPr>
              <a:spcAft>
                <a:spcPts val="1200"/>
              </a:spcAft>
            </a:pPr>
            <a:r>
              <a:rPr lang="en-GB" sz="1600" dirty="0" smtClean="0"/>
              <a:t>(d) services </a:t>
            </a:r>
            <a:r>
              <a:rPr lang="en-GB" sz="1600" dirty="0"/>
              <a:t>in the field of transport, including port services, </a:t>
            </a:r>
            <a:r>
              <a:rPr lang="en-GB" sz="1600" dirty="0" smtClean="0"/>
              <a:t>….</a:t>
            </a:r>
            <a:endParaRPr lang="de-AT" sz="1600" dirty="0"/>
          </a:p>
          <a:p>
            <a:pPr algn="ctr">
              <a:spcAft>
                <a:spcPts val="1200"/>
              </a:spcAft>
            </a:pPr>
            <a:endParaRPr lang="en-GB" sz="1600" i="1" dirty="0" smtClean="0"/>
          </a:p>
          <a:p>
            <a:pPr algn="ctr">
              <a:spcAft>
                <a:spcPts val="1200"/>
              </a:spcAft>
            </a:pPr>
            <a:r>
              <a:rPr lang="en-GB" sz="1600" i="1" dirty="0" smtClean="0"/>
              <a:t>Article</a:t>
            </a:r>
            <a:r>
              <a:rPr lang="en-GB" sz="1600" i="1" dirty="0"/>
              <a:t> </a:t>
            </a:r>
            <a:r>
              <a:rPr lang="en-GB" sz="1600" i="1" dirty="0" smtClean="0"/>
              <a:t>4. </a:t>
            </a:r>
            <a:r>
              <a:rPr lang="en-GB" sz="1600" b="1" dirty="0" smtClean="0"/>
              <a:t>Definitions</a:t>
            </a:r>
            <a:endParaRPr lang="de-AT" sz="1600" dirty="0"/>
          </a:p>
          <a:p>
            <a:pPr>
              <a:spcAft>
                <a:spcPts val="1200"/>
              </a:spcAft>
            </a:pPr>
            <a:r>
              <a:rPr lang="en-GB" sz="1600" dirty="0"/>
              <a:t>For the purposes of this Directive, the following definitions shall apply:</a:t>
            </a:r>
            <a:endParaRPr lang="de-AT" sz="1600" dirty="0"/>
          </a:p>
          <a:p>
            <a:pPr marL="342900" indent="-342900">
              <a:spcAft>
                <a:spcPts val="1200"/>
              </a:spcAft>
              <a:buFont typeface="+mj-lt"/>
              <a:buAutoNum type="arabicParenR"/>
            </a:pPr>
            <a:r>
              <a:rPr lang="en-GB" sz="1600" dirty="0" smtClean="0"/>
              <a:t>‘service</a:t>
            </a:r>
            <a:r>
              <a:rPr lang="en-GB" sz="1600" dirty="0"/>
              <a:t>’ means any self-employed economic activity, normally provided for remuneration, as referred to in Article 50 of the Treaty;</a:t>
            </a:r>
            <a:endParaRPr lang="de-AT" sz="1600" dirty="0"/>
          </a:p>
          <a:p>
            <a:pPr marL="342900" indent="-342900">
              <a:spcAft>
                <a:spcPts val="1200"/>
              </a:spcAft>
              <a:buFont typeface="+mj-lt"/>
              <a:buAutoNum type="arabicParenR"/>
            </a:pPr>
            <a:r>
              <a:rPr lang="en-GB" sz="1600" dirty="0" smtClean="0"/>
              <a:t>‘provider</a:t>
            </a:r>
            <a:r>
              <a:rPr lang="en-GB" sz="1600" dirty="0"/>
              <a:t>’ means any </a:t>
            </a:r>
            <a:r>
              <a:rPr lang="en-GB" sz="1600" dirty="0" smtClean="0"/>
              <a:t>… person … who </a:t>
            </a:r>
            <a:r>
              <a:rPr lang="en-GB" sz="1600" dirty="0"/>
              <a:t>offers or provides a service;</a:t>
            </a:r>
            <a:endParaRPr lang="de-AT" sz="1600" dirty="0"/>
          </a:p>
          <a:p>
            <a:pPr marL="342900" indent="-342900">
              <a:spcAft>
                <a:spcPts val="1200"/>
              </a:spcAft>
              <a:buFont typeface="+mj-lt"/>
              <a:buAutoNum type="arabicParenR"/>
            </a:pPr>
            <a:r>
              <a:rPr lang="de-AT" sz="1600" dirty="0"/>
              <a:t> </a:t>
            </a:r>
            <a:r>
              <a:rPr lang="en-GB" sz="1600" dirty="0" smtClean="0"/>
              <a:t>‘</a:t>
            </a:r>
            <a:r>
              <a:rPr lang="en-GB" sz="1600" dirty="0"/>
              <a:t>recipient’ means any </a:t>
            </a:r>
            <a:r>
              <a:rPr lang="en-GB" sz="1600" dirty="0" smtClean="0"/>
              <a:t>… person … who</a:t>
            </a:r>
            <a:r>
              <a:rPr lang="en-GB" sz="1600" dirty="0"/>
              <a:t>, for professional or non-professional purposes, uses, or wishes to use, a service</a:t>
            </a:r>
            <a:r>
              <a:rPr lang="en-GB" sz="1600" dirty="0" smtClean="0"/>
              <a:t>;</a:t>
            </a:r>
            <a:endParaRPr lang="de-AT" sz="1600" dirty="0"/>
          </a:p>
        </p:txBody>
      </p:sp>
    </p:spTree>
    <p:extLst>
      <p:ext uri="{BB962C8B-B14F-4D97-AF65-F5344CB8AC3E}">
        <p14:creationId xmlns:p14="http://schemas.microsoft.com/office/powerpoint/2010/main" val="2075087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23</a:t>
            </a:fld>
            <a:endParaRPr lang="de-AT" altLang="en-US"/>
          </a:p>
        </p:txBody>
      </p:sp>
      <p:sp>
        <p:nvSpPr>
          <p:cNvPr id="3" name="Textfeld 2"/>
          <p:cNvSpPr txBox="1"/>
          <p:nvPr/>
        </p:nvSpPr>
        <p:spPr>
          <a:xfrm>
            <a:off x="683568" y="1844824"/>
            <a:ext cx="7848872" cy="4216539"/>
          </a:xfrm>
          <a:prstGeom prst="rect">
            <a:avLst/>
          </a:prstGeom>
          <a:noFill/>
        </p:spPr>
        <p:txBody>
          <a:bodyPr wrap="square" rtlCol="0">
            <a:spAutoFit/>
          </a:bodyPr>
          <a:lstStyle/>
          <a:p>
            <a:pPr>
              <a:spcAft>
                <a:spcPts val="1200"/>
              </a:spcAft>
            </a:pPr>
            <a:r>
              <a:rPr lang="en-GB" sz="1600" i="1" dirty="0"/>
              <a:t>Article 22</a:t>
            </a:r>
            <a:endParaRPr lang="de-AT" sz="1600" dirty="0"/>
          </a:p>
          <a:p>
            <a:pPr>
              <a:spcAft>
                <a:spcPts val="1200"/>
              </a:spcAft>
            </a:pPr>
            <a:r>
              <a:rPr lang="en-GB" sz="1600" b="1" dirty="0"/>
              <a:t>Information on providers and their services</a:t>
            </a:r>
            <a:endParaRPr lang="de-AT" sz="1600" dirty="0"/>
          </a:p>
          <a:p>
            <a:pPr>
              <a:spcAft>
                <a:spcPts val="1200"/>
              </a:spcAft>
            </a:pPr>
            <a:r>
              <a:rPr lang="en-GB" sz="1600" dirty="0"/>
              <a:t>1.   Member States shall ensure that providers make the following information available to the recipient:</a:t>
            </a:r>
            <a:endParaRPr lang="de-AT" sz="1600" dirty="0"/>
          </a:p>
          <a:p>
            <a:pPr marL="342900" indent="-342900">
              <a:spcAft>
                <a:spcPts val="1200"/>
              </a:spcAft>
              <a:buFont typeface="+mj-lt"/>
              <a:buAutoNum type="alphaLcParenR"/>
            </a:pPr>
            <a:r>
              <a:rPr lang="en-GB" sz="1600" dirty="0" smtClean="0"/>
              <a:t>the </a:t>
            </a:r>
            <a:r>
              <a:rPr lang="en-GB" sz="1600" dirty="0"/>
              <a:t>name of the provider, his legal status and form, the geographic address at which he is established and details enabling him to be contacted rapidly and communicated with directly and, as the case may be, by electronic means;</a:t>
            </a:r>
            <a:endParaRPr lang="de-AT" sz="1600" dirty="0"/>
          </a:p>
          <a:p>
            <a:pPr marL="342900" indent="-342900">
              <a:spcAft>
                <a:spcPts val="1200"/>
              </a:spcAft>
              <a:buFont typeface="+mj-lt"/>
              <a:buAutoNum type="alphaLcParenR"/>
            </a:pPr>
            <a:r>
              <a:rPr lang="en-GB" sz="1600" dirty="0" smtClean="0"/>
              <a:t>where </a:t>
            </a:r>
            <a:r>
              <a:rPr lang="en-GB" sz="1600" dirty="0"/>
              <a:t>the provider is registered in a trade or other similar public register, the name of that register and the provider's registration number, or equivalent means of identification in that register;</a:t>
            </a:r>
            <a:endParaRPr lang="de-AT" sz="1600" dirty="0"/>
          </a:p>
          <a:p>
            <a:pPr marL="342900" indent="-342900">
              <a:spcAft>
                <a:spcPts val="1200"/>
              </a:spcAft>
              <a:buFont typeface="+mj-lt"/>
              <a:buAutoNum type="alphaLcParenR"/>
            </a:pPr>
            <a:r>
              <a:rPr lang="en-GB" sz="1600" dirty="0" smtClean="0"/>
              <a:t>where </a:t>
            </a:r>
            <a:r>
              <a:rPr lang="en-GB" sz="1600" dirty="0"/>
              <a:t>the activity is subject to an authorisation scheme, the particulars of the relevant competent authority or the single point of contact;</a:t>
            </a:r>
            <a:endParaRPr lang="de-AT" sz="1600" dirty="0"/>
          </a:p>
          <a:p>
            <a:pPr marL="342900" indent="-342900">
              <a:spcAft>
                <a:spcPts val="1200"/>
              </a:spcAft>
              <a:buFont typeface="+mj-lt"/>
              <a:buAutoNum type="alphaLcParenR"/>
            </a:pPr>
            <a:r>
              <a:rPr lang="en-GB" sz="1600" dirty="0" smtClean="0"/>
              <a:t>….</a:t>
            </a:r>
            <a:endParaRPr lang="en-GB" sz="1600" dirty="0"/>
          </a:p>
        </p:txBody>
      </p:sp>
    </p:spTree>
    <p:extLst>
      <p:ext uri="{BB962C8B-B14F-4D97-AF65-F5344CB8AC3E}">
        <p14:creationId xmlns:p14="http://schemas.microsoft.com/office/powerpoint/2010/main" val="3196669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24</a:t>
            </a:fld>
            <a:endParaRPr lang="de-AT" altLang="en-US"/>
          </a:p>
        </p:txBody>
      </p:sp>
      <p:sp>
        <p:nvSpPr>
          <p:cNvPr id="3" name="Pfeil nach rechts 2"/>
          <p:cNvSpPr/>
          <p:nvPr/>
        </p:nvSpPr>
        <p:spPr>
          <a:xfrm>
            <a:off x="971600" y="2348880"/>
            <a:ext cx="1800200" cy="57606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feld 3"/>
          <p:cNvSpPr txBox="1"/>
          <p:nvPr/>
        </p:nvSpPr>
        <p:spPr>
          <a:xfrm>
            <a:off x="3059832" y="2060848"/>
            <a:ext cx="5616624" cy="1200329"/>
          </a:xfrm>
          <a:prstGeom prst="rect">
            <a:avLst/>
          </a:prstGeom>
          <a:noFill/>
        </p:spPr>
        <p:txBody>
          <a:bodyPr wrap="square" rtlCol="0">
            <a:spAutoFit/>
          </a:bodyPr>
          <a:lstStyle/>
          <a:p>
            <a:r>
              <a:rPr lang="en-GB" dirty="0" smtClean="0"/>
              <a:t>In the light of the broad definitions of the SD the platform service will normally be a service within the meaning of the SD, but the scope of the exclusion in Article 2(2)(c) may need some clarification.</a:t>
            </a:r>
            <a:endParaRPr lang="en-GB" dirty="0"/>
          </a:p>
        </p:txBody>
      </p:sp>
      <p:sp>
        <p:nvSpPr>
          <p:cNvPr id="5" name="Pfeil nach rechts 4"/>
          <p:cNvSpPr/>
          <p:nvPr/>
        </p:nvSpPr>
        <p:spPr>
          <a:xfrm>
            <a:off x="971600" y="4365104"/>
            <a:ext cx="1800200" cy="57606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feld 5"/>
          <p:cNvSpPr txBox="1"/>
          <p:nvPr/>
        </p:nvSpPr>
        <p:spPr>
          <a:xfrm>
            <a:off x="3059832" y="3956863"/>
            <a:ext cx="5328592" cy="1908215"/>
          </a:xfrm>
          <a:prstGeom prst="rect">
            <a:avLst/>
          </a:prstGeom>
          <a:noFill/>
        </p:spPr>
        <p:txBody>
          <a:bodyPr wrap="square" rtlCol="0">
            <a:spAutoFit/>
          </a:bodyPr>
          <a:lstStyle/>
          <a:p>
            <a:pPr>
              <a:spcAft>
                <a:spcPts val="1200"/>
              </a:spcAft>
            </a:pPr>
            <a:r>
              <a:rPr lang="en-GB" dirty="0" smtClean="0"/>
              <a:t>However, the question arises whether a PP is also, or even primarily, considered to ‘provide’ within the meaning of the SD any service provided by the supplier</a:t>
            </a:r>
          </a:p>
          <a:p>
            <a:r>
              <a:rPr lang="en-GB" dirty="0" smtClean="0"/>
              <a:t>(cf. </a:t>
            </a:r>
            <a:r>
              <a:rPr lang="en-US" dirty="0" err="1" smtClean="0">
                <a:effectLst/>
              </a:rPr>
              <a:t>Asociación</a:t>
            </a:r>
            <a:r>
              <a:rPr lang="en-US" dirty="0" smtClean="0">
                <a:effectLst/>
              </a:rPr>
              <a:t> </a:t>
            </a:r>
            <a:r>
              <a:rPr lang="en-US" dirty="0" err="1" smtClean="0">
                <a:effectLst/>
              </a:rPr>
              <a:t>Profesional</a:t>
            </a:r>
            <a:r>
              <a:rPr lang="en-US" dirty="0" smtClean="0">
                <a:effectLst/>
              </a:rPr>
              <a:t> Élite Taxi v Uber Systems Spain, S.L., Case C-434/15)</a:t>
            </a:r>
            <a:endParaRPr lang="en-GB" dirty="0"/>
          </a:p>
        </p:txBody>
      </p:sp>
    </p:spTree>
    <p:extLst>
      <p:ext uri="{BB962C8B-B14F-4D97-AF65-F5344CB8AC3E}">
        <p14:creationId xmlns:p14="http://schemas.microsoft.com/office/powerpoint/2010/main" val="108093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25</a:t>
            </a:fld>
            <a:endParaRPr lang="de-AT" altLang="en-US"/>
          </a:p>
        </p:txBody>
      </p:sp>
      <p:sp>
        <p:nvSpPr>
          <p:cNvPr id="3" name="Textfeld 2"/>
          <p:cNvSpPr txBox="1"/>
          <p:nvPr/>
        </p:nvSpPr>
        <p:spPr>
          <a:xfrm>
            <a:off x="467544" y="2134129"/>
            <a:ext cx="8064896" cy="3527119"/>
          </a:xfrm>
          <a:prstGeom prst="rect">
            <a:avLst/>
          </a:prstGeom>
          <a:noFill/>
        </p:spPr>
        <p:txBody>
          <a:bodyPr wrap="square" rtlCol="0">
            <a:spAutoFit/>
          </a:bodyPr>
          <a:lstStyle/>
          <a:p>
            <a:pPr>
              <a:spcAft>
                <a:spcPts val="1200"/>
              </a:spcAft>
            </a:pPr>
            <a:r>
              <a:rPr lang="en-US" sz="1600" b="1" dirty="0" smtClean="0">
                <a:effectLst/>
              </a:rPr>
              <a:t>Request for a preliminary ruling from the </a:t>
            </a:r>
            <a:r>
              <a:rPr lang="en-US" sz="1600" b="1" dirty="0" err="1" smtClean="0">
                <a:effectLst/>
              </a:rPr>
              <a:t>Juzgado</a:t>
            </a:r>
            <a:r>
              <a:rPr lang="en-US" sz="1600" b="1" dirty="0" smtClean="0">
                <a:effectLst/>
              </a:rPr>
              <a:t> </a:t>
            </a:r>
            <a:r>
              <a:rPr lang="en-US" sz="1600" b="1" dirty="0" err="1" smtClean="0">
                <a:effectLst/>
              </a:rPr>
              <a:t>Mercantil</a:t>
            </a:r>
            <a:r>
              <a:rPr lang="en-US" sz="1600" b="1" dirty="0" smtClean="0">
                <a:effectLst/>
              </a:rPr>
              <a:t> No 3 de Barcelona (Spain) lodged on 7 August 2015 — </a:t>
            </a:r>
            <a:r>
              <a:rPr lang="en-US" sz="1600" b="1" dirty="0" err="1" smtClean="0">
                <a:effectLst/>
              </a:rPr>
              <a:t>Asociación</a:t>
            </a:r>
            <a:r>
              <a:rPr lang="en-US" sz="1600" b="1" dirty="0" smtClean="0">
                <a:effectLst/>
              </a:rPr>
              <a:t> </a:t>
            </a:r>
            <a:r>
              <a:rPr lang="en-US" sz="1600" b="1" dirty="0" err="1" smtClean="0">
                <a:effectLst/>
              </a:rPr>
              <a:t>Profesional</a:t>
            </a:r>
            <a:r>
              <a:rPr lang="en-US" sz="1600" b="1" dirty="0" smtClean="0">
                <a:effectLst/>
              </a:rPr>
              <a:t> Élite Taxi v Uber Systems Spain, S.L. (Case C-434/15)</a:t>
            </a:r>
          </a:p>
          <a:p>
            <a:pPr>
              <a:spcAft>
                <a:spcPts val="1200"/>
              </a:spcAft>
            </a:pPr>
            <a:r>
              <a:rPr lang="en-US" sz="1600" b="1" dirty="0" smtClean="0">
                <a:effectLst/>
              </a:rPr>
              <a:t>Questions referred</a:t>
            </a:r>
            <a:endParaRPr lang="en-US" sz="1600" dirty="0" smtClean="0">
              <a:effectLst/>
            </a:endParaRPr>
          </a:p>
          <a:p>
            <a:pPr>
              <a:lnSpc>
                <a:spcPct val="120000"/>
              </a:lnSpc>
              <a:spcAft>
                <a:spcPts val="1200"/>
              </a:spcAft>
            </a:pPr>
            <a:r>
              <a:rPr lang="en-US" sz="1600" dirty="0" smtClean="0">
                <a:effectLst/>
              </a:rPr>
              <a:t>…. must the activity carried out for profit by the defendant, consisting of acting as an intermediary between the owner of a vehicle and a person who needs to make a journey within a city, by managing the IT resources — in the words of the defendant, ‘intelligent telephone and technological platform</a:t>
            </a:r>
            <a:r>
              <a:rPr lang="en-US" sz="1700" dirty="0" smtClean="0">
                <a:effectLst/>
              </a:rPr>
              <a:t>’ interface and software application — which enable them to connect with one another, be considered to be </a:t>
            </a:r>
            <a:r>
              <a:rPr lang="en-US" sz="1600" b="1" dirty="0" smtClean="0">
                <a:effectLst/>
              </a:rPr>
              <a:t>merely a transport service or must it be considered to be </a:t>
            </a:r>
            <a:r>
              <a:rPr lang="en-US" sz="1700" b="1" dirty="0" smtClean="0">
                <a:effectLst/>
              </a:rPr>
              <a:t>an electronic intermediary service or an information society service</a:t>
            </a:r>
            <a:r>
              <a:rPr lang="en-US" sz="1700" dirty="0"/>
              <a:t> </a:t>
            </a:r>
            <a:r>
              <a:rPr lang="en-US" sz="1700" dirty="0" smtClean="0"/>
              <a:t>…</a:t>
            </a:r>
            <a:r>
              <a:rPr lang="en-US" sz="1700" dirty="0" smtClean="0">
                <a:effectLst/>
              </a:rPr>
              <a:t> ? …</a:t>
            </a:r>
          </a:p>
        </p:txBody>
      </p:sp>
    </p:spTree>
    <p:extLst>
      <p:ext uri="{BB962C8B-B14F-4D97-AF65-F5344CB8AC3E}">
        <p14:creationId xmlns:p14="http://schemas.microsoft.com/office/powerpoint/2010/main" val="29151111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1628775"/>
            <a:ext cx="9144000" cy="522922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en-US" sz="1800" b="0"/>
          </a:p>
        </p:txBody>
      </p:sp>
      <p:sp>
        <p:nvSpPr>
          <p:cNvPr id="293892" name="Rectangle 4"/>
          <p:cNvSpPr>
            <a:spLocks noChangeArrowheads="1"/>
          </p:cNvSpPr>
          <p:nvPr/>
        </p:nvSpPr>
        <p:spPr bwMode="auto">
          <a:xfrm>
            <a:off x="684213" y="3582988"/>
            <a:ext cx="7704137" cy="1264065"/>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defRPr/>
            </a:pPr>
            <a:r>
              <a:rPr lang="en-GB" altLang="en-US" sz="3800" b="1" dirty="0" smtClean="0">
                <a:solidFill>
                  <a:schemeClr val="bg1"/>
                </a:solidFill>
                <a:latin typeface="Arial" pitchFamily="34" charset="0"/>
              </a:rPr>
              <a:t>Consumer Rights Directive 2011/83/EU</a:t>
            </a:r>
            <a:endParaRPr lang="en-GB" sz="3800" b="1" dirty="0">
              <a:solidFill>
                <a:schemeClr val="bg1"/>
              </a:solidFill>
              <a:effectLst>
                <a:outerShdw blurRad="38100" dist="38100" dir="2700000" algn="tl">
                  <a:srgbClr val="000000">
                    <a:alpha val="43137"/>
                  </a:srgbClr>
                </a:outerShdw>
              </a:effectLst>
              <a:latin typeface="Arial" pitchFamily="34" charset="0"/>
            </a:endParaRPr>
          </a:p>
        </p:txBody>
      </p:sp>
    </p:spTree>
    <p:extLst>
      <p:ext uri="{BB962C8B-B14F-4D97-AF65-F5344CB8AC3E}">
        <p14:creationId xmlns:p14="http://schemas.microsoft.com/office/powerpoint/2010/main" val="3353356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2339752" y="5579361"/>
            <a:ext cx="4824536"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hteck 3"/>
          <p:cNvSpPr/>
          <p:nvPr/>
        </p:nvSpPr>
        <p:spPr>
          <a:xfrm>
            <a:off x="683568" y="2771050"/>
            <a:ext cx="7056784" cy="70324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27</a:t>
            </a:fld>
            <a:endParaRPr lang="de-AT" altLang="en-US"/>
          </a:p>
        </p:txBody>
      </p:sp>
      <p:sp>
        <p:nvSpPr>
          <p:cNvPr id="3" name="Textfeld 2"/>
          <p:cNvSpPr txBox="1"/>
          <p:nvPr/>
        </p:nvSpPr>
        <p:spPr>
          <a:xfrm>
            <a:off x="611560" y="1906954"/>
            <a:ext cx="7776864" cy="3970318"/>
          </a:xfrm>
          <a:prstGeom prst="rect">
            <a:avLst/>
          </a:prstGeom>
          <a:noFill/>
        </p:spPr>
        <p:txBody>
          <a:bodyPr wrap="square" rtlCol="0">
            <a:spAutoFit/>
          </a:bodyPr>
          <a:lstStyle/>
          <a:p>
            <a:pPr>
              <a:spcAft>
                <a:spcPts val="1200"/>
              </a:spcAft>
            </a:pPr>
            <a:r>
              <a:rPr lang="en-GB" sz="1600" i="1" dirty="0" smtClean="0"/>
              <a:t>Article 2. </a:t>
            </a:r>
            <a:r>
              <a:rPr lang="en-GB" sz="1600" b="1" dirty="0" smtClean="0"/>
              <a:t>Definitions </a:t>
            </a:r>
            <a:endParaRPr lang="en-GB" sz="1600" dirty="0"/>
          </a:p>
          <a:p>
            <a:pPr>
              <a:spcAft>
                <a:spcPts val="1200"/>
              </a:spcAft>
            </a:pPr>
            <a:r>
              <a:rPr lang="en-US" sz="1600" dirty="0"/>
              <a:t>For the purpose of this Directive, the following definitions shall apply: </a:t>
            </a:r>
          </a:p>
          <a:p>
            <a:pPr>
              <a:spcAft>
                <a:spcPts val="1200"/>
              </a:spcAft>
            </a:pPr>
            <a:r>
              <a:rPr lang="en-US" sz="1600" dirty="0" smtClean="0"/>
              <a:t>… (</a:t>
            </a:r>
            <a:r>
              <a:rPr lang="en-US" sz="1600" dirty="0"/>
              <a:t>2) ‘trader’ means any </a:t>
            </a:r>
            <a:r>
              <a:rPr lang="en-US" sz="1600" dirty="0" smtClean="0"/>
              <a:t>… person … who </a:t>
            </a:r>
            <a:r>
              <a:rPr lang="en-US" sz="1600" dirty="0"/>
              <a:t>is acting, including through any other person acting in his name or on his behalf, for purposes relating to his trade, business, craft or profession in relation to contracts covered by this Directive; </a:t>
            </a:r>
            <a:endParaRPr lang="en-US" sz="1600" dirty="0" smtClean="0"/>
          </a:p>
          <a:p>
            <a:pPr>
              <a:spcAft>
                <a:spcPts val="1200"/>
              </a:spcAft>
            </a:pPr>
            <a:r>
              <a:rPr lang="en-US" sz="1600" dirty="0" smtClean="0"/>
              <a:t>…. (</a:t>
            </a:r>
            <a:r>
              <a:rPr lang="en-US" sz="1600" dirty="0"/>
              <a:t>6) ‘service contract’ means any contract other than a sales contract under which the trader supplies or undertakes to supply a service to the consumer and the consumer pays or undertakes to pay the price thereof; </a:t>
            </a:r>
            <a:endParaRPr lang="en-US" sz="1600" dirty="0" smtClean="0"/>
          </a:p>
          <a:p>
            <a:pPr>
              <a:spcAft>
                <a:spcPts val="1200"/>
              </a:spcAft>
            </a:pPr>
            <a:r>
              <a:rPr lang="en-US" sz="1600" dirty="0" smtClean="0"/>
              <a:t>…</a:t>
            </a:r>
          </a:p>
          <a:p>
            <a:pPr>
              <a:spcAft>
                <a:spcPts val="1200"/>
              </a:spcAft>
            </a:pPr>
            <a:r>
              <a:rPr lang="en-GB" sz="1600" i="1" dirty="0" smtClean="0"/>
              <a:t>Article 3. </a:t>
            </a:r>
            <a:r>
              <a:rPr lang="en-GB" sz="1600" b="1" dirty="0" smtClean="0"/>
              <a:t>Scope </a:t>
            </a:r>
            <a:endParaRPr lang="en-GB" sz="1600" dirty="0"/>
          </a:p>
          <a:p>
            <a:pPr>
              <a:spcAft>
                <a:spcPts val="1200"/>
              </a:spcAft>
            </a:pPr>
            <a:r>
              <a:rPr lang="en-US" sz="1600" dirty="0"/>
              <a:t>1. This Directive shall apply, under the conditions and to the extent set out in its provisions, to any contract concluded between a trader and a consumer. </a:t>
            </a:r>
            <a:r>
              <a:rPr lang="en-US" sz="1600" dirty="0" smtClean="0"/>
              <a:t>…</a:t>
            </a:r>
            <a:endParaRPr lang="en-GB" sz="1600" dirty="0"/>
          </a:p>
        </p:txBody>
      </p:sp>
    </p:spTree>
    <p:extLst>
      <p:ext uri="{BB962C8B-B14F-4D97-AF65-F5344CB8AC3E}">
        <p14:creationId xmlns:p14="http://schemas.microsoft.com/office/powerpoint/2010/main" val="193114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2699792" y="3949462"/>
            <a:ext cx="4824536"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hteck 6"/>
          <p:cNvSpPr/>
          <p:nvPr/>
        </p:nvSpPr>
        <p:spPr>
          <a:xfrm>
            <a:off x="3923928" y="3321566"/>
            <a:ext cx="4392488"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hteck 7"/>
          <p:cNvSpPr/>
          <p:nvPr/>
        </p:nvSpPr>
        <p:spPr>
          <a:xfrm>
            <a:off x="539552" y="3517414"/>
            <a:ext cx="2808312"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28</a:t>
            </a:fld>
            <a:endParaRPr lang="de-AT" altLang="en-US"/>
          </a:p>
        </p:txBody>
      </p:sp>
      <p:sp>
        <p:nvSpPr>
          <p:cNvPr id="4" name="Textfeld 3"/>
          <p:cNvSpPr txBox="1"/>
          <p:nvPr/>
        </p:nvSpPr>
        <p:spPr>
          <a:xfrm>
            <a:off x="467544" y="2601486"/>
            <a:ext cx="8064896" cy="2123658"/>
          </a:xfrm>
          <a:prstGeom prst="rect">
            <a:avLst/>
          </a:prstGeom>
          <a:noFill/>
        </p:spPr>
        <p:txBody>
          <a:bodyPr wrap="square" rtlCol="0">
            <a:spAutoFit/>
          </a:bodyPr>
          <a:lstStyle/>
          <a:p>
            <a:pPr>
              <a:spcAft>
                <a:spcPts val="1200"/>
              </a:spcAft>
            </a:pPr>
            <a:r>
              <a:rPr lang="en-GB" sz="1600" b="1" dirty="0" smtClean="0"/>
              <a:t>Recitals</a:t>
            </a:r>
            <a:r>
              <a:rPr lang="en-GB" sz="1600" dirty="0" smtClean="0"/>
              <a:t>: </a:t>
            </a:r>
            <a:endParaRPr lang="en-GB" sz="1600" dirty="0"/>
          </a:p>
          <a:p>
            <a:pPr>
              <a:spcAft>
                <a:spcPts val="1200"/>
              </a:spcAft>
            </a:pPr>
            <a:r>
              <a:rPr lang="en-US" sz="1600" dirty="0" smtClean="0"/>
              <a:t>… (</a:t>
            </a:r>
            <a:r>
              <a:rPr lang="en-US" sz="1600" dirty="0"/>
              <a:t>16) This Directive should not affect national laws on legal representation such as the rules relating to the person who is acting in the name of the trader or on his behalf (such as an agent or a trustee). </a:t>
            </a:r>
            <a:r>
              <a:rPr lang="en-US" sz="1600" dirty="0" smtClean="0"/>
              <a:t>…</a:t>
            </a:r>
          </a:p>
          <a:p>
            <a:pPr>
              <a:spcAft>
                <a:spcPts val="1200"/>
              </a:spcAft>
            </a:pPr>
            <a:r>
              <a:rPr lang="en-US" sz="1600" dirty="0" smtClean="0"/>
              <a:t>… (22) … The </a:t>
            </a:r>
            <a:r>
              <a:rPr lang="en-US" sz="1600" dirty="0"/>
              <a:t>business premises of a person acting in the name or on behalf of the trader as defined in this Directive should be considered as business premises within the meaning of this Directive.</a:t>
            </a:r>
            <a:endParaRPr lang="en-GB" sz="1600" dirty="0"/>
          </a:p>
        </p:txBody>
      </p:sp>
    </p:spTree>
    <p:extLst>
      <p:ext uri="{BB962C8B-B14F-4D97-AF65-F5344CB8AC3E}">
        <p14:creationId xmlns:p14="http://schemas.microsoft.com/office/powerpoint/2010/main" val="4195931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339752" y="2184688"/>
            <a:ext cx="864096"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hteck 9"/>
          <p:cNvSpPr/>
          <p:nvPr/>
        </p:nvSpPr>
        <p:spPr>
          <a:xfrm>
            <a:off x="2123728" y="3480832"/>
            <a:ext cx="864096"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hteck 10"/>
          <p:cNvSpPr/>
          <p:nvPr/>
        </p:nvSpPr>
        <p:spPr>
          <a:xfrm>
            <a:off x="3275856" y="2832760"/>
            <a:ext cx="1872208"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hteck 11"/>
          <p:cNvSpPr/>
          <p:nvPr/>
        </p:nvSpPr>
        <p:spPr>
          <a:xfrm>
            <a:off x="3995936" y="3840872"/>
            <a:ext cx="864096"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hteck 12"/>
          <p:cNvSpPr/>
          <p:nvPr/>
        </p:nvSpPr>
        <p:spPr>
          <a:xfrm>
            <a:off x="2699792" y="5857096"/>
            <a:ext cx="1584176" cy="236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hteck 4"/>
          <p:cNvSpPr/>
          <p:nvPr/>
        </p:nvSpPr>
        <p:spPr>
          <a:xfrm>
            <a:off x="1187624" y="4581128"/>
            <a:ext cx="6768752" cy="2880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p:cNvSpPr/>
          <p:nvPr/>
        </p:nvSpPr>
        <p:spPr>
          <a:xfrm>
            <a:off x="755576" y="5445224"/>
            <a:ext cx="3240360" cy="2880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29</a:t>
            </a:fld>
            <a:endParaRPr lang="de-AT" altLang="en-US"/>
          </a:p>
        </p:txBody>
      </p:sp>
      <p:sp>
        <p:nvSpPr>
          <p:cNvPr id="3" name="Textfeld 2"/>
          <p:cNvSpPr txBox="1"/>
          <p:nvPr/>
        </p:nvSpPr>
        <p:spPr>
          <a:xfrm>
            <a:off x="395536" y="1484784"/>
            <a:ext cx="8280920" cy="4955203"/>
          </a:xfrm>
          <a:prstGeom prst="rect">
            <a:avLst/>
          </a:prstGeom>
          <a:noFill/>
        </p:spPr>
        <p:txBody>
          <a:bodyPr wrap="square" rtlCol="0">
            <a:spAutoFit/>
          </a:bodyPr>
          <a:lstStyle/>
          <a:p>
            <a:pPr>
              <a:spcAft>
                <a:spcPts val="1200"/>
              </a:spcAft>
            </a:pPr>
            <a:r>
              <a:rPr lang="en-GB" sz="1600" i="1" dirty="0" smtClean="0"/>
              <a:t>Article 6. </a:t>
            </a:r>
            <a:r>
              <a:rPr lang="en-US" sz="1600" b="1" dirty="0" smtClean="0"/>
              <a:t>Information </a:t>
            </a:r>
            <a:r>
              <a:rPr lang="en-US" sz="1600" b="1" dirty="0"/>
              <a:t>requirements for distance and off-premises contracts </a:t>
            </a:r>
            <a:endParaRPr lang="en-US" sz="1600" dirty="0"/>
          </a:p>
          <a:p>
            <a:pPr>
              <a:spcAft>
                <a:spcPts val="1200"/>
              </a:spcAft>
            </a:pPr>
            <a:r>
              <a:rPr lang="en-US" sz="1600" dirty="0"/>
              <a:t>1. Before the consumer is bound by a distance or off- premises contract, or any corresponding offer, the trader shall provide the consumer with the following information in a clear and comprehensible manner: </a:t>
            </a:r>
          </a:p>
          <a:p>
            <a:pPr marL="342900" indent="-342900">
              <a:spcAft>
                <a:spcPts val="1200"/>
              </a:spcAft>
              <a:buFont typeface="+mj-lt"/>
              <a:buAutoNum type="alphaLcParenR"/>
            </a:pPr>
            <a:r>
              <a:rPr lang="en-US" sz="1600" dirty="0" smtClean="0"/>
              <a:t>the </a:t>
            </a:r>
            <a:r>
              <a:rPr lang="en-US" sz="1600" dirty="0"/>
              <a:t>main characteristics of the goods or services, to the extent appropriate to the medium and to the goods or services; </a:t>
            </a:r>
            <a:endParaRPr lang="en-US" sz="1600" dirty="0" smtClean="0"/>
          </a:p>
          <a:p>
            <a:pPr marL="342900" indent="-342900">
              <a:spcAft>
                <a:spcPts val="1200"/>
              </a:spcAft>
              <a:buFont typeface="+mj-lt"/>
              <a:buAutoNum type="alphaLcParenR"/>
            </a:pPr>
            <a:r>
              <a:rPr lang="en-US" sz="1600" dirty="0" smtClean="0"/>
              <a:t>the </a:t>
            </a:r>
            <a:r>
              <a:rPr lang="en-US" sz="1600" dirty="0"/>
              <a:t>identity of the trader, such as his trading name; </a:t>
            </a:r>
            <a:endParaRPr lang="en-US" sz="1600" dirty="0" smtClean="0"/>
          </a:p>
          <a:p>
            <a:pPr marL="342900" indent="-342900">
              <a:spcAft>
                <a:spcPts val="1200"/>
              </a:spcAft>
              <a:buFont typeface="+mj-lt"/>
              <a:buAutoNum type="alphaLcParenR"/>
            </a:pPr>
            <a:r>
              <a:rPr lang="en-US" sz="1600" dirty="0" smtClean="0"/>
              <a:t>the </a:t>
            </a:r>
            <a:r>
              <a:rPr lang="en-US" sz="1600" dirty="0"/>
              <a:t>geographical address at which the trader is established and the trader’s telephone number, fax number and e-mail address, where available, to enable the consumer to contact the trader quickly and communicate with him efficiently and, where applicable, the geographical address and identity of the trader on whose behalf he is acting; </a:t>
            </a:r>
          </a:p>
          <a:p>
            <a:pPr marL="342900" indent="-342900">
              <a:spcAft>
                <a:spcPts val="1200"/>
              </a:spcAft>
              <a:buFont typeface="+mj-lt"/>
              <a:buAutoNum type="alphaLcParenR"/>
            </a:pPr>
            <a:r>
              <a:rPr lang="en-US" sz="1600" dirty="0" smtClean="0"/>
              <a:t>if </a:t>
            </a:r>
            <a:r>
              <a:rPr lang="en-US" sz="1600" dirty="0"/>
              <a:t>different from the address provided in accordance with point (c), the geographical address of the place of business of the trader, and, where applicable, that of the trader on whose behalf he is acting, where the consumer can address any complaints; </a:t>
            </a:r>
          </a:p>
          <a:p>
            <a:pPr marL="342900" indent="-342900">
              <a:spcAft>
                <a:spcPts val="1200"/>
              </a:spcAft>
              <a:buFont typeface="+mj-lt"/>
              <a:buAutoNum type="alphaLcParenR"/>
            </a:pPr>
            <a:r>
              <a:rPr lang="en-US" sz="1600" dirty="0" smtClean="0"/>
              <a:t>the </a:t>
            </a:r>
            <a:r>
              <a:rPr lang="en-US" sz="1600" dirty="0"/>
              <a:t>total price of the goods or services inclusive of taxes, </a:t>
            </a:r>
            <a:r>
              <a:rPr lang="en-US" sz="1600" dirty="0" smtClean="0"/>
              <a:t>… as well as ... all </a:t>
            </a:r>
            <a:r>
              <a:rPr lang="en-US" sz="1600" dirty="0"/>
              <a:t>additional freight, delivery or postal charges </a:t>
            </a:r>
            <a:r>
              <a:rPr lang="en-US" sz="1600" dirty="0" smtClean="0"/>
              <a:t>…</a:t>
            </a:r>
            <a:endParaRPr lang="en-GB" sz="1600" dirty="0"/>
          </a:p>
        </p:txBody>
      </p:sp>
    </p:spTree>
    <p:extLst>
      <p:ext uri="{BB962C8B-B14F-4D97-AF65-F5344CB8AC3E}">
        <p14:creationId xmlns:p14="http://schemas.microsoft.com/office/powerpoint/2010/main" val="213392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liennummernplatzhalter 5"/>
          <p:cNvSpPr>
            <a:spLocks noGrp="1"/>
          </p:cNvSpPr>
          <p:nvPr>
            <p:ph type="sldNum" sz="quarter" idx="12"/>
          </p:nvPr>
        </p:nvSpPr>
        <p:spPr>
          <a:noFill/>
        </p:spPr>
        <p:txBody>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200"/>
              </a:spcAft>
              <a:buFontTx/>
              <a:buNone/>
            </a:pPr>
            <a:fld id="{209DEB15-DCB4-45FF-B3A9-D892671232FB}" type="slidenum">
              <a:rPr lang="de-AT" altLang="en-US" sz="1000" b="0" smtClean="0">
                <a:solidFill>
                  <a:srgbClr val="DDDDDD"/>
                </a:solidFill>
              </a:rPr>
              <a:pPr eaLnBrk="1" hangingPunct="1">
                <a:spcBef>
                  <a:spcPct val="0"/>
                </a:spcBef>
                <a:spcAft>
                  <a:spcPts val="1200"/>
                </a:spcAft>
                <a:buFontTx/>
                <a:buNone/>
              </a:pPr>
              <a:t>3</a:t>
            </a:fld>
            <a:endParaRPr lang="de-AT" altLang="en-US" sz="1000" b="0" smtClean="0">
              <a:solidFill>
                <a:srgbClr val="DDDDDD"/>
              </a:solidFill>
            </a:endParaRPr>
          </a:p>
        </p:txBody>
      </p:sp>
      <p:sp>
        <p:nvSpPr>
          <p:cNvPr id="2" name="Textfeld 1"/>
          <p:cNvSpPr txBox="1"/>
          <p:nvPr/>
        </p:nvSpPr>
        <p:spPr>
          <a:xfrm>
            <a:off x="395536" y="1484784"/>
            <a:ext cx="8208912" cy="2031325"/>
          </a:xfrm>
          <a:prstGeom prst="rect">
            <a:avLst/>
          </a:prstGeom>
          <a:noFill/>
        </p:spPr>
        <p:txBody>
          <a:bodyPr wrap="square" rtlCol="0">
            <a:spAutoFit/>
          </a:bodyPr>
          <a:lstStyle/>
          <a:p>
            <a:pPr algn="ctr">
              <a:spcAft>
                <a:spcPts val="1200"/>
              </a:spcAft>
            </a:pPr>
            <a:r>
              <a:rPr lang="en-US" sz="1600" i="1" dirty="0"/>
              <a:t>Article </a:t>
            </a:r>
            <a:r>
              <a:rPr lang="en-US" sz="1600" i="1" dirty="0" smtClean="0"/>
              <a:t>2. </a:t>
            </a:r>
            <a:r>
              <a:rPr lang="en-US" sz="1600" b="1" dirty="0" smtClean="0"/>
              <a:t>Definitions</a:t>
            </a:r>
            <a:endParaRPr lang="en-US" sz="1600" b="1" dirty="0"/>
          </a:p>
          <a:p>
            <a:pPr>
              <a:spcAft>
                <a:spcPts val="1200"/>
              </a:spcAft>
            </a:pPr>
            <a:r>
              <a:rPr lang="en-US" sz="1600" dirty="0"/>
              <a:t>For the purpose of this Directive, the following terms shall bear the following meanings:</a:t>
            </a:r>
          </a:p>
          <a:p>
            <a:pPr marL="342900" indent="-342900">
              <a:spcAft>
                <a:spcPts val="1200"/>
              </a:spcAft>
              <a:buFont typeface="+mj-lt"/>
              <a:buAutoNum type="alphaLcParenR"/>
            </a:pPr>
            <a:r>
              <a:rPr lang="en-US" sz="1600" dirty="0" smtClean="0"/>
              <a:t>"information </a:t>
            </a:r>
            <a:r>
              <a:rPr lang="en-US" sz="1600" dirty="0"/>
              <a:t>society services": services within the meaning of Article 1(2) of Directive </a:t>
            </a:r>
            <a:r>
              <a:rPr lang="en-US" sz="1600" dirty="0" smtClean="0"/>
              <a:t>98/34/EC</a:t>
            </a:r>
            <a:r>
              <a:rPr lang="en-US" sz="1600" dirty="0" smtClean="0"/>
              <a:t>*</a:t>
            </a:r>
            <a:r>
              <a:rPr lang="en-US" sz="1600" dirty="0" smtClean="0"/>
              <a:t> …;</a:t>
            </a:r>
            <a:endParaRPr lang="en-US" sz="1600" dirty="0"/>
          </a:p>
          <a:p>
            <a:pPr marL="342900" indent="-342900">
              <a:spcAft>
                <a:spcPts val="1200"/>
              </a:spcAft>
              <a:buFont typeface="+mj-lt"/>
              <a:buAutoNum type="alphaLcParenR"/>
            </a:pPr>
            <a:r>
              <a:rPr lang="en-US" sz="1600" dirty="0" smtClean="0"/>
              <a:t>"</a:t>
            </a:r>
            <a:r>
              <a:rPr lang="en-US" sz="1600" dirty="0"/>
              <a:t>service provider": any natural or legal person providing an information society service</a:t>
            </a:r>
            <a:r>
              <a:rPr lang="en-US" sz="1600" dirty="0" smtClean="0"/>
              <a:t>; </a:t>
            </a:r>
            <a:r>
              <a:rPr lang="de-AT" sz="1600" dirty="0" smtClean="0"/>
              <a:t>…</a:t>
            </a:r>
            <a:endParaRPr lang="de-AT" sz="1600" dirty="0"/>
          </a:p>
        </p:txBody>
      </p:sp>
      <p:sp>
        <p:nvSpPr>
          <p:cNvPr id="3" name="Textfeld 2"/>
          <p:cNvSpPr txBox="1"/>
          <p:nvPr/>
        </p:nvSpPr>
        <p:spPr>
          <a:xfrm>
            <a:off x="395536" y="3750999"/>
            <a:ext cx="8352928" cy="3062377"/>
          </a:xfrm>
          <a:prstGeom prst="rect">
            <a:avLst/>
          </a:prstGeom>
          <a:noFill/>
        </p:spPr>
        <p:txBody>
          <a:bodyPr wrap="square" rtlCol="0">
            <a:spAutoFit/>
          </a:bodyPr>
          <a:lstStyle/>
          <a:p>
            <a:pPr>
              <a:spcAft>
                <a:spcPts val="600"/>
              </a:spcAft>
            </a:pPr>
            <a:r>
              <a:rPr lang="en-US" sz="1400" dirty="0" smtClean="0"/>
              <a:t>* Codified by Directive (EU) 2015/1535 of 9 September 2015, Article 1(1) of which reads: </a:t>
            </a:r>
          </a:p>
          <a:p>
            <a:pPr>
              <a:spcAft>
                <a:spcPts val="600"/>
              </a:spcAft>
            </a:pPr>
            <a:r>
              <a:rPr lang="en-US" sz="1400" dirty="0" smtClean="0"/>
              <a:t>… (b) ‘service</a:t>
            </a:r>
            <a:r>
              <a:rPr lang="en-US" sz="1400" dirty="0"/>
              <a:t>’ means any Information Society service, that is to say, any service normally provided for remuneration, at a distance, by electronic means and at the individual request of a recipient of services. </a:t>
            </a:r>
            <a:endParaRPr lang="en-US" sz="1400" dirty="0" smtClean="0"/>
          </a:p>
          <a:p>
            <a:pPr>
              <a:spcAft>
                <a:spcPts val="600"/>
              </a:spcAft>
            </a:pPr>
            <a:r>
              <a:rPr lang="en-US" sz="1400" dirty="0" smtClean="0"/>
              <a:t>For </a:t>
            </a:r>
            <a:r>
              <a:rPr lang="en-US" sz="1400" dirty="0"/>
              <a:t>the purposes of this definition: </a:t>
            </a:r>
            <a:endParaRPr lang="en-US" sz="1400" dirty="0" smtClean="0"/>
          </a:p>
          <a:p>
            <a:pPr marL="400050" indent="-400050">
              <a:spcAft>
                <a:spcPts val="600"/>
              </a:spcAft>
              <a:buAutoNum type="romanLcParenBoth"/>
            </a:pPr>
            <a:r>
              <a:rPr lang="en-US" sz="1400" dirty="0" smtClean="0"/>
              <a:t>‘</a:t>
            </a:r>
            <a:r>
              <a:rPr lang="en-US" sz="1400" dirty="0"/>
              <a:t>at a distance’ means that the service is provided without the parties being simultaneously present; </a:t>
            </a:r>
            <a:endParaRPr lang="en-US" sz="1400" dirty="0" smtClean="0"/>
          </a:p>
          <a:p>
            <a:pPr marL="400050" indent="-400050">
              <a:spcAft>
                <a:spcPts val="600"/>
              </a:spcAft>
              <a:buAutoNum type="romanLcParenBoth"/>
            </a:pPr>
            <a:r>
              <a:rPr lang="en-US" sz="1400" dirty="0" smtClean="0"/>
              <a:t>‘</a:t>
            </a:r>
            <a:r>
              <a:rPr lang="en-US" sz="1400" dirty="0"/>
              <a:t>by electronic means’ means that the service is sent initially and received at its destination by means of electronic equipment for the processing (including digital compression) and storage of data, and entirely transmitted, conveyed and received by wire, by radio, by optical means or by other electromagnetic means; </a:t>
            </a:r>
            <a:endParaRPr lang="en-US" sz="1400" dirty="0" smtClean="0"/>
          </a:p>
          <a:p>
            <a:pPr marL="400050" indent="-400050">
              <a:spcAft>
                <a:spcPts val="600"/>
              </a:spcAft>
              <a:buAutoNum type="romanLcParenBoth"/>
            </a:pPr>
            <a:r>
              <a:rPr lang="en-US" sz="1400" dirty="0" smtClean="0"/>
              <a:t>‘</a:t>
            </a:r>
            <a:r>
              <a:rPr lang="en-US" sz="1400" dirty="0"/>
              <a:t>at the individual request of a recipient of services’ means that the service is provided through the transmission of data on individual request. An indicative list of services not covered by this definition is set out in </a:t>
            </a:r>
            <a:r>
              <a:rPr lang="en-US" sz="1400" dirty="0" smtClean="0"/>
              <a:t>Annex.</a:t>
            </a:r>
            <a:endParaRPr lang="en-US" sz="1400" dirty="0"/>
          </a:p>
        </p:txBody>
      </p:sp>
      <p:cxnSp>
        <p:nvCxnSpPr>
          <p:cNvPr id="5" name="Gerade Verbindung 4"/>
          <p:cNvCxnSpPr/>
          <p:nvPr/>
        </p:nvCxnSpPr>
        <p:spPr>
          <a:xfrm>
            <a:off x="395536" y="3645024"/>
            <a:ext cx="25922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30</a:t>
            </a:fld>
            <a:endParaRPr lang="de-AT" altLang="en-US"/>
          </a:p>
        </p:txBody>
      </p:sp>
      <p:sp>
        <p:nvSpPr>
          <p:cNvPr id="5" name="Rechteck 4"/>
          <p:cNvSpPr/>
          <p:nvPr/>
        </p:nvSpPr>
        <p:spPr>
          <a:xfrm>
            <a:off x="971600" y="4221088"/>
            <a:ext cx="7632848" cy="100811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p:cNvSpPr/>
          <p:nvPr/>
        </p:nvSpPr>
        <p:spPr>
          <a:xfrm>
            <a:off x="971600" y="5229200"/>
            <a:ext cx="3384376"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feld 2"/>
          <p:cNvSpPr txBox="1"/>
          <p:nvPr/>
        </p:nvSpPr>
        <p:spPr>
          <a:xfrm>
            <a:off x="539552" y="2716465"/>
            <a:ext cx="8208912" cy="2800767"/>
          </a:xfrm>
          <a:prstGeom prst="rect">
            <a:avLst/>
          </a:prstGeom>
          <a:noFill/>
        </p:spPr>
        <p:txBody>
          <a:bodyPr wrap="square" rtlCol="0">
            <a:spAutoFit/>
          </a:bodyPr>
          <a:lstStyle/>
          <a:p>
            <a:r>
              <a:rPr lang="en-GB" sz="1600" b="1" dirty="0" smtClean="0"/>
              <a:t>DG Justice guidance </a:t>
            </a:r>
            <a:r>
              <a:rPr lang="en-GB" sz="1600" b="1" dirty="0"/>
              <a:t>d</a:t>
            </a:r>
            <a:r>
              <a:rPr lang="en-GB" sz="1600" b="1" dirty="0" smtClean="0"/>
              <a:t>ocument on the CRD (June 2014), p. 24: </a:t>
            </a:r>
          </a:p>
          <a:p>
            <a:endParaRPr lang="en-GB" sz="1600" dirty="0"/>
          </a:p>
          <a:p>
            <a:r>
              <a:rPr lang="en-US" sz="1600" dirty="0"/>
              <a:t>4.3.2.4. Identity and address of the principal </a:t>
            </a:r>
          </a:p>
          <a:p>
            <a:r>
              <a:rPr lang="en-US" sz="1600" dirty="0"/>
              <a:t>In off-premises / distance contracts the Directive requires the trader, who acts on behalf of another trader, to indicate also the identity and geographical address of </a:t>
            </a:r>
            <a:r>
              <a:rPr lang="en-US" sz="1600" b="1" dirty="0"/>
              <a:t>the principal</a:t>
            </a:r>
            <a:r>
              <a:rPr lang="en-US" sz="1600" dirty="0"/>
              <a:t>. </a:t>
            </a:r>
            <a:endParaRPr lang="en-US" sz="1600" dirty="0" smtClean="0"/>
          </a:p>
          <a:p>
            <a:endParaRPr lang="en-US" sz="1600" dirty="0"/>
          </a:p>
          <a:p>
            <a:pPr lvl="1"/>
            <a:r>
              <a:rPr lang="en-US" sz="1600" dirty="0"/>
              <a:t> </a:t>
            </a:r>
            <a:r>
              <a:rPr lang="en-US" sz="1600" i="1" dirty="0"/>
              <a:t>In particular, where the trader provides an on-line trading platform for other traders to market their products, for example, an app store for selling digital content offered by different developers, the platform provider should make sure, through appropriate arrangements with the developers, that information about them as content providers is duly displayed. </a:t>
            </a:r>
            <a:endParaRPr lang="en-US" sz="1600" dirty="0"/>
          </a:p>
        </p:txBody>
      </p:sp>
    </p:spTree>
    <p:extLst>
      <p:ext uri="{BB962C8B-B14F-4D97-AF65-F5344CB8AC3E}">
        <p14:creationId xmlns:p14="http://schemas.microsoft.com/office/powerpoint/2010/main" val="16753033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a:xfrm>
            <a:off x="6263452" y="6524625"/>
            <a:ext cx="2423348" cy="196850"/>
          </a:xfrm>
        </p:spPr>
        <p:txBody>
          <a:bodyPr/>
          <a:lstStyle/>
          <a:p>
            <a:pPr>
              <a:defRPr/>
            </a:pPr>
            <a:fld id="{27D61BB0-9973-4B8B-B57D-8573CCE246F6}" type="slidenum">
              <a:rPr lang="de-AT" altLang="en-US" smtClean="0"/>
              <a:pPr>
                <a:defRPr/>
              </a:pPr>
              <a:t>31</a:t>
            </a:fld>
            <a:endParaRPr lang="de-AT" altLang="en-US" dirty="0"/>
          </a:p>
        </p:txBody>
      </p:sp>
      <p:sp>
        <p:nvSpPr>
          <p:cNvPr id="3" name="Pfeil nach rechts 2"/>
          <p:cNvSpPr/>
          <p:nvPr/>
        </p:nvSpPr>
        <p:spPr>
          <a:xfrm>
            <a:off x="683568" y="1869499"/>
            <a:ext cx="1008112" cy="57606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sp>
        <p:nvSpPr>
          <p:cNvPr id="4" name="Textfeld 3"/>
          <p:cNvSpPr txBox="1"/>
          <p:nvPr/>
        </p:nvSpPr>
        <p:spPr>
          <a:xfrm>
            <a:off x="1950375" y="1725483"/>
            <a:ext cx="6870097" cy="877163"/>
          </a:xfrm>
          <a:prstGeom prst="rect">
            <a:avLst/>
          </a:prstGeom>
          <a:noFill/>
        </p:spPr>
        <p:txBody>
          <a:bodyPr wrap="square" rtlCol="0">
            <a:spAutoFit/>
          </a:bodyPr>
          <a:lstStyle/>
          <a:p>
            <a:r>
              <a:rPr lang="en-GB" sz="1700" dirty="0" smtClean="0"/>
              <a:t>The concept of ‘a trader acting on behalf of another trader’ in the CRD is unclear, in particular in the light of remarks in the DG Justice guidance document.</a:t>
            </a:r>
            <a:endParaRPr lang="en-GB" sz="1700" dirty="0"/>
          </a:p>
        </p:txBody>
      </p:sp>
      <p:sp>
        <p:nvSpPr>
          <p:cNvPr id="5" name="Pfeil nach rechts 4"/>
          <p:cNvSpPr/>
          <p:nvPr/>
        </p:nvSpPr>
        <p:spPr>
          <a:xfrm>
            <a:off x="683568" y="2949619"/>
            <a:ext cx="1008112" cy="57606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sp>
        <p:nvSpPr>
          <p:cNvPr id="6" name="Textfeld 5"/>
          <p:cNvSpPr txBox="1"/>
          <p:nvPr/>
        </p:nvSpPr>
        <p:spPr>
          <a:xfrm>
            <a:off x="1979712" y="2877611"/>
            <a:ext cx="6624736" cy="3693319"/>
          </a:xfrm>
          <a:prstGeom prst="rect">
            <a:avLst/>
          </a:prstGeom>
          <a:noFill/>
        </p:spPr>
        <p:txBody>
          <a:bodyPr wrap="square" rtlCol="0">
            <a:spAutoFit/>
          </a:bodyPr>
          <a:lstStyle/>
          <a:p>
            <a:pPr>
              <a:spcAft>
                <a:spcPts val="1200"/>
              </a:spcAft>
            </a:pPr>
            <a:r>
              <a:rPr lang="en-GB" sz="1700" dirty="0" smtClean="0"/>
              <a:t>Guidance document raises many questions:</a:t>
            </a:r>
          </a:p>
          <a:p>
            <a:pPr marL="285750" indent="-285750">
              <a:spcAft>
                <a:spcPts val="1200"/>
              </a:spcAft>
              <a:buClr>
                <a:srgbClr val="C00000"/>
              </a:buClr>
              <a:buFont typeface="Wingdings" panose="05000000000000000000" pitchFamily="2" charset="2"/>
              <a:buChar char="§"/>
            </a:pPr>
            <a:r>
              <a:rPr lang="en-GB" sz="1700" dirty="0"/>
              <a:t>W</a:t>
            </a:r>
            <a:r>
              <a:rPr lang="en-GB" sz="1700" dirty="0" smtClean="0"/>
              <a:t>e do not need the concept of ‘on behalf of’ where only the PP is ‘the trader’ (Model D). Or is there a general duty to disclose one’s suppliers? </a:t>
            </a:r>
          </a:p>
          <a:p>
            <a:pPr marL="285750" indent="-285750">
              <a:spcAft>
                <a:spcPts val="1200"/>
              </a:spcAft>
              <a:buClr>
                <a:srgbClr val="C00000"/>
              </a:buClr>
              <a:buFont typeface="Wingdings" panose="05000000000000000000" pitchFamily="2" charset="2"/>
              <a:buChar char="§"/>
            </a:pPr>
            <a:r>
              <a:rPr lang="en-GB" sz="1700" dirty="0"/>
              <a:t>I</a:t>
            </a:r>
            <a:r>
              <a:rPr lang="en-GB" sz="1700" dirty="0" smtClean="0"/>
              <a:t>n Model C the PP is ‘the trader’ concerning the platform (intermediary) service as such. Does the CRD imply an unwritten rule on intermediaries despite the fact that there are explicit rules on intermediaries in many other Directives?</a:t>
            </a:r>
          </a:p>
          <a:p>
            <a:pPr marL="285750" indent="-285750">
              <a:spcAft>
                <a:spcPts val="1200"/>
              </a:spcAft>
              <a:buClr>
                <a:srgbClr val="C00000"/>
              </a:buClr>
              <a:buFont typeface="Wingdings" panose="05000000000000000000" pitchFamily="2" charset="2"/>
              <a:buChar char="§"/>
            </a:pPr>
            <a:r>
              <a:rPr lang="en-GB" sz="1700" dirty="0" smtClean="0"/>
              <a:t>If also a PP who is a non-contracting party (Models A/B) were to be considered to be ‘the trader’ within the meaning of (particular provisions of) the CRD – would that not be overstretching the wording? Where are the limits?</a:t>
            </a:r>
          </a:p>
        </p:txBody>
      </p:sp>
    </p:spTree>
    <p:extLst>
      <p:ext uri="{BB962C8B-B14F-4D97-AF65-F5344CB8AC3E}">
        <p14:creationId xmlns:p14="http://schemas.microsoft.com/office/powerpoint/2010/main" val="335440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0" y="1628775"/>
            <a:ext cx="9144000" cy="5229225"/>
          </a:xfrm>
          <a:prstGeom prst="rect">
            <a:avLst/>
          </a:prstGeom>
          <a:solidFill>
            <a:srgbClr val="00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en-US" sz="1800" b="0"/>
          </a:p>
        </p:txBody>
      </p:sp>
      <p:sp>
        <p:nvSpPr>
          <p:cNvPr id="2" name="Textfeld 1"/>
          <p:cNvSpPr txBox="1"/>
          <p:nvPr/>
        </p:nvSpPr>
        <p:spPr>
          <a:xfrm>
            <a:off x="611560" y="1772816"/>
            <a:ext cx="8136904" cy="4093428"/>
          </a:xfrm>
          <a:prstGeom prst="rect">
            <a:avLst/>
          </a:prstGeom>
          <a:noFill/>
        </p:spPr>
        <p:txBody>
          <a:bodyPr wrap="square" rtlCol="0">
            <a:spAutoFit/>
          </a:bodyPr>
          <a:lstStyle/>
          <a:p>
            <a:pPr>
              <a:spcAft>
                <a:spcPts val="1800"/>
              </a:spcAft>
            </a:pPr>
            <a:r>
              <a:rPr lang="en-GB" sz="2000" b="1" dirty="0" smtClean="0">
                <a:solidFill>
                  <a:schemeClr val="bg1"/>
                </a:solidFill>
              </a:rPr>
              <a:t>Some conclusions:</a:t>
            </a:r>
          </a:p>
          <a:p>
            <a:pPr marL="285750" indent="-285750">
              <a:spcAft>
                <a:spcPts val="1800"/>
              </a:spcAft>
              <a:buFont typeface="Wingdings" panose="05000000000000000000" pitchFamily="2" charset="2"/>
              <a:buChar char="§"/>
            </a:pPr>
            <a:r>
              <a:rPr lang="en-GB" dirty="0" smtClean="0">
                <a:solidFill>
                  <a:schemeClr val="bg1"/>
                </a:solidFill>
              </a:rPr>
              <a:t>With regard to a PP’s duties under the relevant Directives there are arguably four basic models (see Models A, B, C and D </a:t>
            </a:r>
            <a:r>
              <a:rPr lang="en-GB" i="1" dirty="0" smtClean="0">
                <a:solidFill>
                  <a:schemeClr val="bg1"/>
                </a:solidFill>
              </a:rPr>
              <a:t>supra</a:t>
            </a:r>
            <a:r>
              <a:rPr lang="en-GB" dirty="0" smtClean="0">
                <a:solidFill>
                  <a:schemeClr val="bg1"/>
                </a:solidFill>
              </a:rPr>
              <a:t>)</a:t>
            </a:r>
          </a:p>
          <a:p>
            <a:pPr marL="285750" indent="-285750">
              <a:spcAft>
                <a:spcPts val="1800"/>
              </a:spcAft>
              <a:buFont typeface="Wingdings" panose="05000000000000000000" pitchFamily="2" charset="2"/>
              <a:buChar char="§"/>
            </a:pPr>
            <a:r>
              <a:rPr lang="en-GB" dirty="0" smtClean="0">
                <a:solidFill>
                  <a:schemeClr val="bg1"/>
                </a:solidFill>
              </a:rPr>
              <a:t>Classification largely depends on the concrete division of tasks and the impression created on the part of the consumer. </a:t>
            </a:r>
            <a:endParaRPr lang="en-GB" dirty="0">
              <a:solidFill>
                <a:schemeClr val="bg1"/>
              </a:solidFill>
            </a:endParaRPr>
          </a:p>
          <a:p>
            <a:pPr marL="285750" indent="-285750">
              <a:spcAft>
                <a:spcPts val="1800"/>
              </a:spcAft>
              <a:buFont typeface="Wingdings" panose="05000000000000000000" pitchFamily="2" charset="2"/>
              <a:buChar char="§"/>
            </a:pPr>
            <a:r>
              <a:rPr lang="en-GB" dirty="0" smtClean="0">
                <a:solidFill>
                  <a:schemeClr val="bg1"/>
                </a:solidFill>
              </a:rPr>
              <a:t>Classification is currently mainly a matter for the applicable national contract law, but some issues may be dealt with at the level of the Directives  themselves (e.g. Model A, which would mean only the supplier has duties under ECD Articles 10, 11, may be incompatible with the ECD)</a:t>
            </a:r>
          </a:p>
          <a:p>
            <a:pPr marL="285750" indent="-285750">
              <a:spcAft>
                <a:spcPts val="1800"/>
              </a:spcAft>
              <a:buFont typeface="Wingdings" panose="05000000000000000000" pitchFamily="2" charset="2"/>
              <a:buChar char="§"/>
            </a:pPr>
            <a:r>
              <a:rPr lang="en-GB" dirty="0" smtClean="0">
                <a:solidFill>
                  <a:schemeClr val="bg1"/>
                </a:solidFill>
              </a:rPr>
              <a:t>The ECD, SD and CRD are unclear as to the exact role of PPs, and clarification, preferably by the European legislator, would be required.</a:t>
            </a:r>
          </a:p>
        </p:txBody>
      </p:sp>
    </p:spTree>
    <p:extLst>
      <p:ext uri="{BB962C8B-B14F-4D97-AF65-F5344CB8AC3E}">
        <p14:creationId xmlns:p14="http://schemas.microsoft.com/office/powerpoint/2010/main" val="3944963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4</a:t>
            </a:fld>
            <a:endParaRPr lang="de-AT" altLang="en-US"/>
          </a:p>
        </p:txBody>
      </p:sp>
      <p:sp>
        <p:nvSpPr>
          <p:cNvPr id="3" name="Textfeld 2"/>
          <p:cNvSpPr txBox="1"/>
          <p:nvPr/>
        </p:nvSpPr>
        <p:spPr>
          <a:xfrm>
            <a:off x="611560" y="1977802"/>
            <a:ext cx="7632848" cy="3539430"/>
          </a:xfrm>
          <a:prstGeom prst="rect">
            <a:avLst/>
          </a:prstGeom>
          <a:noFill/>
        </p:spPr>
        <p:txBody>
          <a:bodyPr wrap="square" rtlCol="0">
            <a:spAutoFit/>
          </a:bodyPr>
          <a:lstStyle/>
          <a:p>
            <a:r>
              <a:rPr lang="en-GB" sz="1600" b="1" dirty="0" smtClean="0"/>
              <a:t>Recitals</a:t>
            </a:r>
            <a:r>
              <a:rPr lang="en-GB" sz="1600" dirty="0" smtClean="0"/>
              <a:t>: </a:t>
            </a:r>
          </a:p>
          <a:p>
            <a:endParaRPr lang="en-GB" sz="1600" dirty="0"/>
          </a:p>
          <a:p>
            <a:r>
              <a:rPr lang="en-US" sz="1600" dirty="0"/>
              <a:t>(18) Information society services span a </a:t>
            </a:r>
            <a:r>
              <a:rPr lang="en-US" sz="1600" b="1" dirty="0"/>
              <a:t>wide range of economic activities which take place on-line; these activities can, in particular, consist of selling goods on-line;</a:t>
            </a:r>
            <a:r>
              <a:rPr lang="en-US" sz="1600" dirty="0"/>
              <a:t> activities such as the delivery of goods as such or the provision of services off-line are not covered; information society services are not solely restricted to services giving rise to on-line contracting but also, in so far as they represent an economic activity, extend to </a:t>
            </a:r>
            <a:r>
              <a:rPr lang="en-US" sz="1600" b="1" dirty="0"/>
              <a:t>services which are not remunerated by those who receive them, such as those offering on-line information or commercial communications, or those providing tools allowing for search, access and retrieval of data</a:t>
            </a:r>
            <a:r>
              <a:rPr lang="en-US" sz="1600" dirty="0"/>
              <a:t>; information society services also include services consisting of the transmission of information via a communication network, in providing access to a communication network or in hosting information provided by a recipient of the service; </a:t>
            </a:r>
            <a:r>
              <a:rPr lang="en-US" sz="1600" dirty="0" smtClean="0"/>
              <a:t>….</a:t>
            </a:r>
          </a:p>
        </p:txBody>
      </p:sp>
    </p:spTree>
    <p:extLst>
      <p:ext uri="{BB962C8B-B14F-4D97-AF65-F5344CB8AC3E}">
        <p14:creationId xmlns:p14="http://schemas.microsoft.com/office/powerpoint/2010/main" val="3499115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lnSpc>
                <a:spcPct val="120000"/>
              </a:lnSpc>
              <a:defRPr/>
            </a:pPr>
            <a:fld id="{27D61BB0-9973-4B8B-B57D-8573CCE246F6}" type="slidenum">
              <a:rPr lang="de-AT" altLang="en-US" smtClean="0"/>
              <a:pPr>
                <a:lnSpc>
                  <a:spcPct val="120000"/>
                </a:lnSpc>
                <a:defRPr/>
              </a:pPr>
              <a:t>5</a:t>
            </a:fld>
            <a:endParaRPr lang="de-AT" altLang="en-US"/>
          </a:p>
        </p:txBody>
      </p:sp>
      <p:sp>
        <p:nvSpPr>
          <p:cNvPr id="3" name="Textfeld 2"/>
          <p:cNvSpPr txBox="1"/>
          <p:nvPr/>
        </p:nvSpPr>
        <p:spPr>
          <a:xfrm>
            <a:off x="467544" y="4445481"/>
            <a:ext cx="8208912" cy="2151871"/>
          </a:xfrm>
          <a:prstGeom prst="rect">
            <a:avLst/>
          </a:prstGeom>
          <a:noFill/>
        </p:spPr>
        <p:txBody>
          <a:bodyPr wrap="square" rtlCol="0">
            <a:spAutoFit/>
          </a:bodyPr>
          <a:lstStyle/>
          <a:p>
            <a:pPr>
              <a:lnSpc>
                <a:spcPct val="120000"/>
              </a:lnSpc>
            </a:pPr>
            <a:r>
              <a:rPr lang="de-AT" sz="1600" b="1" dirty="0" smtClean="0">
                <a:effectLst/>
              </a:rPr>
              <a:t>CJEU, 11 September 2014, Case C‑291/13 (Sotiris </a:t>
            </a:r>
            <a:r>
              <a:rPr lang="de-AT" sz="1600" b="1" dirty="0" err="1" smtClean="0">
                <a:effectLst/>
              </a:rPr>
              <a:t>Papasavvas</a:t>
            </a:r>
            <a:r>
              <a:rPr lang="de-AT" sz="1600" b="1" dirty="0" smtClean="0">
                <a:effectLst/>
              </a:rPr>
              <a:t>): </a:t>
            </a:r>
          </a:p>
          <a:p>
            <a:pPr>
              <a:lnSpc>
                <a:spcPct val="120000"/>
              </a:lnSpc>
            </a:pPr>
            <a:endParaRPr lang="en-US" sz="1600" b="1" dirty="0" smtClean="0">
              <a:effectLst/>
            </a:endParaRPr>
          </a:p>
          <a:p>
            <a:pPr>
              <a:lnSpc>
                <a:spcPct val="120000"/>
              </a:lnSpc>
            </a:pPr>
            <a:r>
              <a:rPr lang="en-US" sz="1600" dirty="0" smtClean="0">
                <a:effectLst/>
              </a:rPr>
              <a:t>Article 2(a) of Directive 2000/31/EC … must be interpreted as meaning that the concept of ‘information society services’, within the meaning of that provision, covers the provision of online information services for which the service provider is </a:t>
            </a:r>
            <a:r>
              <a:rPr lang="en-US" sz="1600" b="1" dirty="0" smtClean="0">
                <a:effectLst/>
              </a:rPr>
              <a:t>remunerated, not by the recipient, but by income generated by advertisements posted on a website</a:t>
            </a:r>
            <a:r>
              <a:rPr lang="en-US" sz="1600" dirty="0" smtClean="0">
                <a:effectLst/>
              </a:rPr>
              <a:t>.</a:t>
            </a:r>
            <a:endParaRPr lang="en-GB" sz="1600" dirty="0"/>
          </a:p>
        </p:txBody>
      </p:sp>
      <p:sp>
        <p:nvSpPr>
          <p:cNvPr id="4" name="Textfeld 3"/>
          <p:cNvSpPr txBox="1"/>
          <p:nvPr/>
        </p:nvSpPr>
        <p:spPr>
          <a:xfrm>
            <a:off x="467544" y="1513361"/>
            <a:ext cx="8064896" cy="2779735"/>
          </a:xfrm>
          <a:prstGeom prst="rect">
            <a:avLst/>
          </a:prstGeom>
          <a:noFill/>
        </p:spPr>
        <p:txBody>
          <a:bodyPr wrap="square" rtlCol="0">
            <a:spAutoFit/>
          </a:bodyPr>
          <a:lstStyle/>
          <a:p>
            <a:pPr>
              <a:lnSpc>
                <a:spcPct val="120000"/>
              </a:lnSpc>
            </a:pPr>
            <a:r>
              <a:rPr lang="en-US" sz="1600" b="1" dirty="0" smtClean="0">
                <a:effectLst/>
              </a:rPr>
              <a:t>CJEU, 12 July 2011, Case C‑324/09 (L’Oréal SA): </a:t>
            </a:r>
          </a:p>
          <a:p>
            <a:pPr>
              <a:lnSpc>
                <a:spcPct val="120000"/>
              </a:lnSpc>
            </a:pPr>
            <a:endParaRPr lang="en-US" sz="1600" dirty="0" smtClean="0">
              <a:effectLst/>
            </a:endParaRPr>
          </a:p>
          <a:p>
            <a:pPr>
              <a:lnSpc>
                <a:spcPct val="120000"/>
              </a:lnSpc>
              <a:spcAft>
                <a:spcPts val="1200"/>
              </a:spcAft>
            </a:pPr>
            <a:r>
              <a:rPr lang="en-US" sz="1600" dirty="0" smtClean="0">
                <a:effectLst/>
              </a:rPr>
              <a:t>Article 14(1) of </a:t>
            </a:r>
            <a:r>
              <a:rPr lang="en-US" sz="1600" b="1" dirty="0" smtClean="0">
                <a:effectLst/>
              </a:rPr>
              <a:t>Directive 2000/31/EC … must be interpreted as applying to the operator of an online marketplace </a:t>
            </a:r>
            <a:r>
              <a:rPr lang="en-US" sz="1600" dirty="0" smtClean="0">
                <a:effectLst/>
              </a:rPr>
              <a:t>where that operator has not played an active role allowing it to have knowledge or control of the data stored. </a:t>
            </a:r>
          </a:p>
          <a:p>
            <a:pPr>
              <a:lnSpc>
                <a:spcPct val="120000"/>
              </a:lnSpc>
              <a:spcAft>
                <a:spcPts val="1200"/>
              </a:spcAft>
            </a:pPr>
            <a:r>
              <a:rPr lang="en-US" sz="1600" dirty="0" smtClean="0">
                <a:effectLst/>
              </a:rPr>
              <a:t>The operator plays such a role when it provides assistance which entails, in particular, </a:t>
            </a:r>
            <a:r>
              <a:rPr lang="en-US" sz="1600" dirty="0" err="1" smtClean="0">
                <a:effectLst/>
              </a:rPr>
              <a:t>optimising</a:t>
            </a:r>
            <a:r>
              <a:rPr lang="en-US" sz="1600" dirty="0" smtClean="0">
                <a:effectLst/>
              </a:rPr>
              <a:t> the presentation of the offers for sale in question or promoting them.</a:t>
            </a:r>
          </a:p>
          <a:p>
            <a:pPr>
              <a:lnSpc>
                <a:spcPct val="120000"/>
              </a:lnSpc>
              <a:spcAft>
                <a:spcPts val="1200"/>
              </a:spcAft>
            </a:pPr>
            <a:r>
              <a:rPr lang="en-US" sz="1600" dirty="0" smtClean="0">
                <a:effectLst/>
              </a:rPr>
              <a:t>…</a:t>
            </a:r>
          </a:p>
        </p:txBody>
      </p:sp>
    </p:spTree>
    <p:extLst>
      <p:ext uri="{BB962C8B-B14F-4D97-AF65-F5344CB8AC3E}">
        <p14:creationId xmlns:p14="http://schemas.microsoft.com/office/powerpoint/2010/main" val="276786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liennummernplatzhalter 5"/>
          <p:cNvSpPr>
            <a:spLocks noGrp="1"/>
          </p:cNvSpPr>
          <p:nvPr>
            <p:ph type="sldNum" sz="quarter" idx="12"/>
          </p:nvPr>
        </p:nvSpPr>
        <p:spPr>
          <a:noFill/>
        </p:spPr>
        <p:txBody>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09DEB15-DCB4-45FF-B3A9-D892671232FB}" type="slidenum">
              <a:rPr lang="de-AT" altLang="en-US" sz="1000" b="0" smtClean="0">
                <a:solidFill>
                  <a:srgbClr val="DDDDDD"/>
                </a:solidFill>
              </a:rPr>
              <a:pPr eaLnBrk="1" hangingPunct="1">
                <a:spcBef>
                  <a:spcPct val="0"/>
                </a:spcBef>
                <a:buFontTx/>
                <a:buNone/>
              </a:pPr>
              <a:t>6</a:t>
            </a:fld>
            <a:endParaRPr lang="de-AT" altLang="en-US" sz="1000" b="0" smtClean="0">
              <a:solidFill>
                <a:srgbClr val="DDDDDD"/>
              </a:solidFill>
            </a:endParaRPr>
          </a:p>
        </p:txBody>
      </p:sp>
      <p:sp>
        <p:nvSpPr>
          <p:cNvPr id="2" name="Textfeld 1"/>
          <p:cNvSpPr txBox="1"/>
          <p:nvPr/>
        </p:nvSpPr>
        <p:spPr>
          <a:xfrm>
            <a:off x="539552" y="2420888"/>
            <a:ext cx="7920880" cy="3908762"/>
          </a:xfrm>
          <a:prstGeom prst="rect">
            <a:avLst/>
          </a:prstGeom>
          <a:noFill/>
        </p:spPr>
        <p:txBody>
          <a:bodyPr wrap="square" rtlCol="0">
            <a:spAutoFit/>
          </a:bodyPr>
          <a:lstStyle/>
          <a:p>
            <a:pPr marL="285750" indent="-285750">
              <a:spcAft>
                <a:spcPts val="1200"/>
              </a:spcAft>
              <a:buClr>
                <a:srgbClr val="C00000"/>
              </a:buClr>
              <a:buFont typeface="Wingdings" panose="05000000000000000000" pitchFamily="2" charset="2"/>
              <a:buChar char="§"/>
            </a:pPr>
            <a:r>
              <a:rPr lang="en-GB" dirty="0" smtClean="0"/>
              <a:t>Article 5: Making accessible general information on the service provider (name, address, etc.)</a:t>
            </a:r>
          </a:p>
          <a:p>
            <a:pPr marL="285750" indent="-285750">
              <a:spcAft>
                <a:spcPts val="1200"/>
              </a:spcAft>
              <a:buClr>
                <a:srgbClr val="C00000"/>
              </a:buClr>
              <a:buFont typeface="Wingdings" panose="05000000000000000000" pitchFamily="2" charset="2"/>
              <a:buChar char="§"/>
            </a:pPr>
            <a:r>
              <a:rPr lang="en-GB" dirty="0" smtClean="0"/>
              <a:t>Article 6: Fairness in commercial communications (identifiability of person on whose behalf communication is made, of promotional offers, etc.)</a:t>
            </a:r>
          </a:p>
          <a:p>
            <a:pPr marL="285750" indent="-285750">
              <a:spcAft>
                <a:spcPts val="1200"/>
              </a:spcAft>
              <a:buClr>
                <a:srgbClr val="C00000"/>
              </a:buClr>
              <a:buFont typeface="Wingdings" panose="05000000000000000000" pitchFamily="2" charset="2"/>
              <a:buChar char="§"/>
            </a:pPr>
            <a:r>
              <a:rPr lang="en-GB" b="1" dirty="0" smtClean="0"/>
              <a:t>Article 10: Provision of information related to the conclusion of a contract by electronic means (technical steps, languages, etc.)</a:t>
            </a:r>
          </a:p>
          <a:p>
            <a:pPr marL="285750" indent="-285750">
              <a:spcAft>
                <a:spcPts val="1200"/>
              </a:spcAft>
              <a:buClr>
                <a:srgbClr val="C00000"/>
              </a:buClr>
              <a:buFont typeface="Wingdings" panose="05000000000000000000" pitchFamily="2" charset="2"/>
              <a:buChar char="§"/>
            </a:pPr>
            <a:r>
              <a:rPr lang="en-GB" b="1" dirty="0" smtClean="0"/>
              <a:t>Article 11: Requirements related to the infrastructure used (correction of input errors, acknowledgment of receipt, etc.)</a:t>
            </a:r>
          </a:p>
          <a:p>
            <a:pPr marL="285750" indent="-285750">
              <a:spcAft>
                <a:spcPts val="1200"/>
              </a:spcAft>
              <a:buClr>
                <a:srgbClr val="C00000"/>
              </a:buClr>
              <a:buFont typeface="Wingdings" panose="05000000000000000000" pitchFamily="2" charset="2"/>
              <a:buChar char="§"/>
            </a:pPr>
            <a:r>
              <a:rPr lang="en-GB" dirty="0" smtClean="0"/>
              <a:t>Article 14: Taking action against illegal content upon obtaining knowledge or awareness of circumstances   </a:t>
            </a:r>
          </a:p>
          <a:p>
            <a:pPr marL="285750" indent="-285750">
              <a:spcAft>
                <a:spcPts val="1200"/>
              </a:spcAft>
              <a:buClr>
                <a:srgbClr val="C00000"/>
              </a:buClr>
              <a:buFont typeface="Wingdings" panose="05000000000000000000" pitchFamily="2" charset="2"/>
              <a:buChar char="§"/>
            </a:pPr>
            <a:r>
              <a:rPr lang="en-GB" dirty="0" smtClean="0"/>
              <a:t>…. </a:t>
            </a:r>
            <a:endParaRPr lang="en-GB" dirty="0"/>
          </a:p>
        </p:txBody>
      </p:sp>
      <p:sp>
        <p:nvSpPr>
          <p:cNvPr id="3" name="Textfeld 2"/>
          <p:cNvSpPr txBox="1"/>
          <p:nvPr/>
        </p:nvSpPr>
        <p:spPr>
          <a:xfrm>
            <a:off x="539552" y="1628800"/>
            <a:ext cx="7920880" cy="400110"/>
          </a:xfrm>
          <a:prstGeom prst="rect">
            <a:avLst/>
          </a:prstGeom>
          <a:noFill/>
        </p:spPr>
        <p:txBody>
          <a:bodyPr wrap="square" rtlCol="0">
            <a:spAutoFit/>
          </a:bodyPr>
          <a:lstStyle/>
          <a:p>
            <a:r>
              <a:rPr lang="en-GB" sz="2000" b="1" dirty="0" smtClean="0"/>
              <a:t>Duties of service providers under the E-Commerce Directive</a:t>
            </a:r>
            <a:endParaRPr lang="en-GB" sz="2000" b="1" dirty="0"/>
          </a:p>
        </p:txBody>
      </p:sp>
    </p:spTree>
    <p:extLst>
      <p:ext uri="{BB962C8B-B14F-4D97-AF65-F5344CB8AC3E}">
        <p14:creationId xmlns:p14="http://schemas.microsoft.com/office/powerpoint/2010/main" val="1019292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7</a:t>
            </a:fld>
            <a:endParaRPr lang="de-AT" altLang="en-US"/>
          </a:p>
        </p:txBody>
      </p:sp>
      <p:sp>
        <p:nvSpPr>
          <p:cNvPr id="5" name="Abgerundetes Rechteck 4"/>
          <p:cNvSpPr/>
          <p:nvPr/>
        </p:nvSpPr>
        <p:spPr>
          <a:xfrm>
            <a:off x="3419872" y="5229200"/>
            <a:ext cx="2088232" cy="1008112"/>
          </a:xfrm>
          <a:prstGeom prst="roundRect">
            <a:avLst/>
          </a:prstGeom>
          <a:solidFill>
            <a:schemeClr val="bg1"/>
          </a:solidFill>
          <a:ln>
            <a:solidFill>
              <a:schemeClr val="accent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solidFill>
                  <a:srgbClr val="003300"/>
                </a:solidFill>
              </a:rPr>
              <a:t>Customer </a:t>
            </a:r>
            <a:endParaRPr lang="en-GB" b="1" dirty="0">
              <a:solidFill>
                <a:srgbClr val="003300"/>
              </a:solidFill>
            </a:endParaRPr>
          </a:p>
        </p:txBody>
      </p:sp>
      <p:sp>
        <p:nvSpPr>
          <p:cNvPr id="8" name="Abgerundetes Rechteck 7"/>
          <p:cNvSpPr/>
          <p:nvPr/>
        </p:nvSpPr>
        <p:spPr>
          <a:xfrm>
            <a:off x="2123728" y="2276872"/>
            <a:ext cx="4536504" cy="792088"/>
          </a:xfrm>
          <a:prstGeom prst="roundRect">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   E-shop operator  =         </a:t>
            </a:r>
            <a:endParaRPr lang="en-GB" b="1" dirty="0"/>
          </a:p>
        </p:txBody>
      </p:sp>
      <p:sp>
        <p:nvSpPr>
          <p:cNvPr id="12" name="Abgerundetes Rechteck 11"/>
          <p:cNvSpPr/>
          <p:nvPr/>
        </p:nvSpPr>
        <p:spPr>
          <a:xfrm>
            <a:off x="4572000" y="2276872"/>
            <a:ext cx="2088232" cy="792088"/>
          </a:xfrm>
          <a:prstGeom prst="roundRect">
            <a:avLst/>
          </a:prstGeom>
          <a:solidFill>
            <a:schemeClr val="accent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smtClean="0"/>
              <a:t>Supplier </a:t>
            </a:r>
            <a:endParaRPr lang="en-GB" b="1" dirty="0"/>
          </a:p>
        </p:txBody>
      </p:sp>
      <p:sp>
        <p:nvSpPr>
          <p:cNvPr id="13" name="Pfeil nach links 12"/>
          <p:cNvSpPr/>
          <p:nvPr/>
        </p:nvSpPr>
        <p:spPr>
          <a:xfrm rot="16200000">
            <a:off x="2771800" y="3717032"/>
            <a:ext cx="2160240" cy="864096"/>
          </a:xfrm>
          <a:prstGeom prst="leftArrow">
            <a:avLst>
              <a:gd name="adj1" fmla="val 56660"/>
              <a:gd name="adj2"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Service of the Information Society </a:t>
            </a:r>
            <a:endParaRPr lang="en-GB" sz="1400" b="1" dirty="0"/>
          </a:p>
        </p:txBody>
      </p:sp>
      <p:sp>
        <p:nvSpPr>
          <p:cNvPr id="14" name="Textfeld 13"/>
          <p:cNvSpPr txBox="1"/>
          <p:nvPr/>
        </p:nvSpPr>
        <p:spPr>
          <a:xfrm>
            <a:off x="323528" y="1484784"/>
            <a:ext cx="8424936" cy="430887"/>
          </a:xfrm>
          <a:prstGeom prst="rect">
            <a:avLst/>
          </a:prstGeom>
          <a:noFill/>
        </p:spPr>
        <p:txBody>
          <a:bodyPr wrap="square" rtlCol="0">
            <a:spAutoFit/>
          </a:bodyPr>
          <a:lstStyle/>
          <a:p>
            <a:pPr algn="ctr"/>
            <a:r>
              <a:rPr lang="en-GB" sz="2200" b="1" dirty="0" smtClean="0"/>
              <a:t>‘Selling goods online’ as a ‘service of the Information Society’</a:t>
            </a:r>
            <a:endParaRPr lang="en-GB" sz="2200" b="1" dirty="0"/>
          </a:p>
        </p:txBody>
      </p:sp>
      <p:sp>
        <p:nvSpPr>
          <p:cNvPr id="15" name="Pfeil nach links und rechts 14"/>
          <p:cNvSpPr/>
          <p:nvPr/>
        </p:nvSpPr>
        <p:spPr>
          <a:xfrm rot="5400000">
            <a:off x="3959932" y="3753038"/>
            <a:ext cx="2160241" cy="792088"/>
          </a:xfrm>
          <a:prstGeom prst="leftRightArrow">
            <a:avLst>
              <a:gd name="adj1" fmla="val 60261"/>
              <a:gd name="adj2"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Sales/services contract</a:t>
            </a:r>
            <a:endParaRPr lang="en-GB" sz="1400" b="1" dirty="0">
              <a:solidFill>
                <a:schemeClr val="tx1"/>
              </a:solidFill>
            </a:endParaRPr>
          </a:p>
        </p:txBody>
      </p:sp>
    </p:spTree>
    <p:extLst>
      <p:ext uri="{BB962C8B-B14F-4D97-AF65-F5344CB8AC3E}">
        <p14:creationId xmlns:p14="http://schemas.microsoft.com/office/powerpoint/2010/main" val="633675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p:cNvSpPr/>
          <p:nvPr/>
        </p:nvSpPr>
        <p:spPr>
          <a:xfrm>
            <a:off x="1403648" y="4032741"/>
            <a:ext cx="828092" cy="26035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hteck 7"/>
          <p:cNvSpPr/>
          <p:nvPr/>
        </p:nvSpPr>
        <p:spPr>
          <a:xfrm>
            <a:off x="3275856" y="2857324"/>
            <a:ext cx="331236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hteck 8"/>
          <p:cNvSpPr/>
          <p:nvPr/>
        </p:nvSpPr>
        <p:spPr>
          <a:xfrm>
            <a:off x="2987824" y="3212976"/>
            <a:ext cx="2664296"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hteck 9"/>
          <p:cNvSpPr/>
          <p:nvPr/>
        </p:nvSpPr>
        <p:spPr>
          <a:xfrm>
            <a:off x="5652120" y="3789039"/>
            <a:ext cx="2808312" cy="26035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hteck 10"/>
          <p:cNvSpPr/>
          <p:nvPr/>
        </p:nvSpPr>
        <p:spPr>
          <a:xfrm>
            <a:off x="1691680" y="4365104"/>
            <a:ext cx="439248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hteck 2"/>
          <p:cNvSpPr/>
          <p:nvPr/>
        </p:nvSpPr>
        <p:spPr>
          <a:xfrm>
            <a:off x="4427984" y="2276872"/>
            <a:ext cx="2592288"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hteck 4"/>
          <p:cNvSpPr/>
          <p:nvPr/>
        </p:nvSpPr>
        <p:spPr>
          <a:xfrm>
            <a:off x="5868144" y="2060848"/>
            <a:ext cx="1944216"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p:cNvSpPr/>
          <p:nvPr/>
        </p:nvSpPr>
        <p:spPr>
          <a:xfrm>
            <a:off x="7020272" y="2276872"/>
            <a:ext cx="1584176"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hteck 6"/>
          <p:cNvSpPr/>
          <p:nvPr/>
        </p:nvSpPr>
        <p:spPr>
          <a:xfrm>
            <a:off x="899592" y="2492896"/>
            <a:ext cx="1080120"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39" name="Foliennummernplatzhalter 5"/>
          <p:cNvSpPr>
            <a:spLocks noGrp="1"/>
          </p:cNvSpPr>
          <p:nvPr>
            <p:ph type="sldNum" sz="quarter" idx="12"/>
          </p:nvPr>
        </p:nvSpPr>
        <p:spPr>
          <a:noFill/>
        </p:spPr>
        <p:txBody>
          <a:bodyPr/>
          <a:lstStyle>
            <a:lvl1pPr eaLnBrk="0" hangingPunct="0">
              <a:spcBef>
                <a:spcPct val="20000"/>
              </a:spcBef>
              <a:buChar char="•"/>
              <a:defRPr sz="2000" b="1">
                <a:solidFill>
                  <a:schemeClr val="tx1"/>
                </a:solidFill>
                <a:latin typeface="Arial" charset="0"/>
              </a:defRPr>
            </a:lvl1pPr>
            <a:lvl2pPr marL="742950" indent="-285750" eaLnBrk="0" hangingPunct="0">
              <a:lnSpc>
                <a:spcPct val="120000"/>
              </a:lnSpc>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09DEB15-DCB4-45FF-B3A9-D892671232FB}" type="slidenum">
              <a:rPr lang="de-AT" altLang="en-US" sz="1000" b="0" smtClean="0">
                <a:solidFill>
                  <a:srgbClr val="DDDDDD"/>
                </a:solidFill>
              </a:rPr>
              <a:pPr eaLnBrk="1" hangingPunct="1">
                <a:spcBef>
                  <a:spcPct val="0"/>
                </a:spcBef>
                <a:buFontTx/>
                <a:buNone/>
              </a:pPr>
              <a:t>8</a:t>
            </a:fld>
            <a:endParaRPr lang="de-AT" altLang="en-US" sz="1000" b="0" smtClean="0">
              <a:solidFill>
                <a:srgbClr val="DDDDDD"/>
              </a:solidFill>
            </a:endParaRPr>
          </a:p>
        </p:txBody>
      </p:sp>
      <p:sp>
        <p:nvSpPr>
          <p:cNvPr id="2" name="Textfeld 1"/>
          <p:cNvSpPr txBox="1"/>
          <p:nvPr/>
        </p:nvSpPr>
        <p:spPr>
          <a:xfrm>
            <a:off x="539552" y="1412776"/>
            <a:ext cx="8280920" cy="5273238"/>
          </a:xfrm>
          <a:prstGeom prst="rect">
            <a:avLst/>
          </a:prstGeom>
          <a:noFill/>
        </p:spPr>
        <p:txBody>
          <a:bodyPr wrap="square" rtlCol="0">
            <a:spAutoFit/>
          </a:bodyPr>
          <a:lstStyle/>
          <a:p>
            <a:pPr algn="ctr">
              <a:spcAft>
                <a:spcPts val="1000"/>
              </a:spcAft>
            </a:pPr>
            <a:r>
              <a:rPr lang="en-US" sz="1500" b="1" dirty="0" smtClean="0"/>
              <a:t>Article 10. Information to be provided</a:t>
            </a:r>
          </a:p>
          <a:p>
            <a:pPr marL="342900" indent="-342900">
              <a:spcAft>
                <a:spcPts val="1000"/>
              </a:spcAft>
              <a:buFont typeface="+mj-lt"/>
              <a:buAutoNum type="arabicPeriod"/>
            </a:pPr>
            <a:r>
              <a:rPr lang="en-US" sz="1500" dirty="0" smtClean="0"/>
              <a:t>… Member States shall ensure, except when otherwise agreed by parties who are not consumers, that at least the following information is given by the service provider clearly, comprehensibly and unambiguously and prior to the order being placed by the recipient of the service:</a:t>
            </a:r>
          </a:p>
          <a:p>
            <a:pPr marL="800100" lvl="1" indent="-342900">
              <a:spcAft>
                <a:spcPts val="1000"/>
              </a:spcAft>
              <a:buFont typeface="+mj-lt"/>
              <a:buAutoNum type="alphaLcParenR"/>
            </a:pPr>
            <a:r>
              <a:rPr lang="en-US" sz="1500" dirty="0" smtClean="0"/>
              <a:t>the different technical steps to follow to conclude the contract;</a:t>
            </a:r>
          </a:p>
          <a:p>
            <a:pPr marL="800100" lvl="1" indent="-342900">
              <a:spcAft>
                <a:spcPts val="1000"/>
              </a:spcAft>
              <a:buFont typeface="+mj-lt"/>
              <a:buAutoNum type="alphaLcParenR"/>
            </a:pPr>
            <a:r>
              <a:rPr lang="en-US" sz="1500" dirty="0" smtClean="0"/>
              <a:t>whether or not the concluded contract will be filed by the service provider and whether it will be accessible;</a:t>
            </a:r>
          </a:p>
          <a:p>
            <a:pPr marL="800100" lvl="1" indent="-342900">
              <a:spcAft>
                <a:spcPts val="1000"/>
              </a:spcAft>
              <a:buFont typeface="+mj-lt"/>
              <a:buAutoNum type="alphaLcParenR"/>
            </a:pPr>
            <a:r>
              <a:rPr lang="en-US" sz="1500" dirty="0" smtClean="0"/>
              <a:t>the technical means for identifying and correcting input errors prior to the placing of the order;</a:t>
            </a:r>
          </a:p>
          <a:p>
            <a:pPr marL="800100" lvl="1" indent="-342900">
              <a:spcAft>
                <a:spcPts val="1000"/>
              </a:spcAft>
              <a:buFont typeface="+mj-lt"/>
              <a:buAutoNum type="alphaLcParenR"/>
            </a:pPr>
            <a:r>
              <a:rPr lang="en-US" sz="1500" dirty="0" smtClean="0"/>
              <a:t>the languages offered for the conclusion of the contract.</a:t>
            </a:r>
          </a:p>
          <a:p>
            <a:pPr marL="342900" indent="-342900">
              <a:spcAft>
                <a:spcPts val="1000"/>
              </a:spcAft>
              <a:buFont typeface="+mj-lt"/>
              <a:buAutoNum type="arabicPeriod" startAt="2"/>
            </a:pPr>
            <a:r>
              <a:rPr lang="en-US" sz="1500" dirty="0" smtClean="0"/>
              <a:t>Member States shall ensure that, except when otherwise agreed by parties who are not consumers, the service provider indicates any relevant codes of conduct to which he subscribes and information on how those codes can be consulted electronically.</a:t>
            </a:r>
          </a:p>
          <a:p>
            <a:pPr marL="342900" indent="-342900">
              <a:spcAft>
                <a:spcPts val="1000"/>
              </a:spcAft>
              <a:buFont typeface="+mj-lt"/>
              <a:buAutoNum type="arabicPeriod" startAt="2"/>
            </a:pPr>
            <a:r>
              <a:rPr lang="en-US" sz="1500" dirty="0" smtClean="0"/>
              <a:t>Contract terms and general conditions provided to the recipient must be made available in a way that allows him to store and reproduce them.</a:t>
            </a:r>
          </a:p>
          <a:p>
            <a:pPr marL="342900" indent="-342900">
              <a:spcAft>
                <a:spcPts val="1000"/>
              </a:spcAft>
              <a:buFont typeface="+mj-lt"/>
              <a:buAutoNum type="arabicPeriod" startAt="2"/>
            </a:pPr>
            <a:r>
              <a:rPr lang="en-US" sz="1500" dirty="0" smtClean="0"/>
              <a:t>Paragraphs 1 and 2 shall not apply to contracts concluded exclusively by exchange of electronic mail or by equivalent individual communications.</a:t>
            </a:r>
          </a:p>
        </p:txBody>
      </p:sp>
    </p:spTree>
    <p:extLst>
      <p:ext uri="{BB962C8B-B14F-4D97-AF65-F5344CB8AC3E}">
        <p14:creationId xmlns:p14="http://schemas.microsoft.com/office/powerpoint/2010/main" val="347814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9" grpId="0" animBg="1"/>
      <p:bldP spid="10" grpId="0" animBg="1"/>
      <p:bldP spid="11" grpId="0" animBg="1"/>
      <p:bldP spid="3"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2339752" y="4653136"/>
            <a:ext cx="1368152"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hteck 8"/>
          <p:cNvSpPr/>
          <p:nvPr/>
        </p:nvSpPr>
        <p:spPr>
          <a:xfrm>
            <a:off x="1691680" y="3212976"/>
            <a:ext cx="1368152"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hteck 7"/>
          <p:cNvSpPr/>
          <p:nvPr/>
        </p:nvSpPr>
        <p:spPr>
          <a:xfrm>
            <a:off x="5652120" y="4653136"/>
            <a:ext cx="1944216"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hteck 6"/>
          <p:cNvSpPr/>
          <p:nvPr/>
        </p:nvSpPr>
        <p:spPr>
          <a:xfrm>
            <a:off x="3995936" y="2564904"/>
            <a:ext cx="1944216" cy="2160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p:cNvSpPr/>
          <p:nvPr/>
        </p:nvSpPr>
        <p:spPr>
          <a:xfrm>
            <a:off x="6804248" y="4869160"/>
            <a:ext cx="1728192"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hteck 4"/>
          <p:cNvSpPr/>
          <p:nvPr/>
        </p:nvSpPr>
        <p:spPr>
          <a:xfrm>
            <a:off x="971600" y="5085184"/>
            <a:ext cx="1008112"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hteck 3"/>
          <p:cNvSpPr/>
          <p:nvPr/>
        </p:nvSpPr>
        <p:spPr>
          <a:xfrm>
            <a:off x="5148064" y="3212976"/>
            <a:ext cx="252028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hteck 10"/>
          <p:cNvSpPr/>
          <p:nvPr/>
        </p:nvSpPr>
        <p:spPr>
          <a:xfrm>
            <a:off x="6012160" y="5445224"/>
            <a:ext cx="180020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hteck 11"/>
          <p:cNvSpPr/>
          <p:nvPr/>
        </p:nvSpPr>
        <p:spPr>
          <a:xfrm>
            <a:off x="1691680" y="3789040"/>
            <a:ext cx="360040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oliennummernplatzhalter 1"/>
          <p:cNvSpPr>
            <a:spLocks noGrp="1"/>
          </p:cNvSpPr>
          <p:nvPr>
            <p:ph type="sldNum" sz="quarter" idx="12"/>
          </p:nvPr>
        </p:nvSpPr>
        <p:spPr/>
        <p:txBody>
          <a:bodyPr/>
          <a:lstStyle/>
          <a:p>
            <a:pPr>
              <a:defRPr/>
            </a:pPr>
            <a:fld id="{27D61BB0-9973-4B8B-B57D-8573CCE246F6}" type="slidenum">
              <a:rPr lang="de-AT" altLang="en-US" smtClean="0"/>
              <a:pPr>
                <a:defRPr/>
              </a:pPr>
              <a:t>9</a:t>
            </a:fld>
            <a:endParaRPr lang="de-AT" altLang="en-US"/>
          </a:p>
        </p:txBody>
      </p:sp>
      <p:sp>
        <p:nvSpPr>
          <p:cNvPr id="3" name="Textfeld 2"/>
          <p:cNvSpPr txBox="1"/>
          <p:nvPr/>
        </p:nvSpPr>
        <p:spPr>
          <a:xfrm>
            <a:off x="539552" y="1927860"/>
            <a:ext cx="8136904" cy="4093428"/>
          </a:xfrm>
          <a:prstGeom prst="rect">
            <a:avLst/>
          </a:prstGeom>
          <a:noFill/>
        </p:spPr>
        <p:txBody>
          <a:bodyPr wrap="square" rtlCol="0">
            <a:spAutoFit/>
          </a:bodyPr>
          <a:lstStyle/>
          <a:p>
            <a:pPr algn="ctr">
              <a:spcAft>
                <a:spcPts val="1200"/>
              </a:spcAft>
            </a:pPr>
            <a:r>
              <a:rPr lang="en-US" sz="1500" b="1" dirty="0"/>
              <a:t>Article </a:t>
            </a:r>
            <a:r>
              <a:rPr lang="en-US" sz="1500" b="1" dirty="0" smtClean="0"/>
              <a:t>11. Placing </a:t>
            </a:r>
            <a:r>
              <a:rPr lang="en-US" sz="1500" b="1" dirty="0"/>
              <a:t>of the order</a:t>
            </a:r>
          </a:p>
          <a:p>
            <a:pPr marL="342900" indent="-342900">
              <a:spcAft>
                <a:spcPts val="1200"/>
              </a:spcAft>
              <a:buFont typeface="+mj-lt"/>
              <a:buAutoNum type="arabicPeriod"/>
            </a:pPr>
            <a:r>
              <a:rPr lang="en-US" sz="1500" dirty="0" smtClean="0"/>
              <a:t>Member </a:t>
            </a:r>
            <a:r>
              <a:rPr lang="en-US" sz="1500" dirty="0"/>
              <a:t>States shall ensure, except when otherwise agreed by parties who are not consumers, that in cases where the recipient of the service places his order through technological means, the following principles apply:</a:t>
            </a:r>
          </a:p>
          <a:p>
            <a:pPr marL="742950" lvl="1" indent="-285750">
              <a:spcAft>
                <a:spcPts val="1200"/>
              </a:spcAft>
              <a:buFont typeface="Symbol" panose="05050102010706020507" pitchFamily="18" charset="2"/>
              <a:buChar char="-"/>
            </a:pPr>
            <a:r>
              <a:rPr lang="en-US" sz="1500" dirty="0" smtClean="0"/>
              <a:t>the </a:t>
            </a:r>
            <a:r>
              <a:rPr lang="en-US" sz="1500" dirty="0"/>
              <a:t>service provider has to acknowledge the receipt of the recipient's order without undue delay and by electronic means,</a:t>
            </a:r>
          </a:p>
          <a:p>
            <a:pPr marL="742950" lvl="1" indent="-285750">
              <a:spcAft>
                <a:spcPts val="1200"/>
              </a:spcAft>
              <a:buFont typeface="Symbol" panose="05050102010706020507" pitchFamily="18" charset="2"/>
              <a:buChar char="-"/>
            </a:pPr>
            <a:r>
              <a:rPr lang="en-US" sz="1500" dirty="0" smtClean="0"/>
              <a:t>the </a:t>
            </a:r>
            <a:r>
              <a:rPr lang="en-US" sz="1500" dirty="0"/>
              <a:t>order and the acknowledgement of receipt are deemed to be received when the parties to whom they are addressed are able to access them.</a:t>
            </a:r>
          </a:p>
          <a:p>
            <a:pPr marL="342900" indent="-342900">
              <a:spcAft>
                <a:spcPts val="1200"/>
              </a:spcAft>
              <a:buFont typeface="+mj-lt"/>
              <a:buAutoNum type="arabicPeriod" startAt="2"/>
            </a:pPr>
            <a:r>
              <a:rPr lang="en-US" sz="1500" dirty="0" smtClean="0"/>
              <a:t>Member </a:t>
            </a:r>
            <a:r>
              <a:rPr lang="en-US" sz="1500" dirty="0"/>
              <a:t>States shall ensure that, except when otherwise agreed by parties who are not consumers, the service provider makes available to the recipient of the service appropriate, effective and accessible technical means allowing him to identify and correct input errors, prior to the placing of the </a:t>
            </a:r>
            <a:r>
              <a:rPr lang="en-US" sz="1500" dirty="0" smtClean="0"/>
              <a:t>order.</a:t>
            </a:r>
          </a:p>
          <a:p>
            <a:pPr marL="342900" indent="-342900">
              <a:spcAft>
                <a:spcPts val="1200"/>
              </a:spcAft>
              <a:buFont typeface="+mj-lt"/>
              <a:buAutoNum type="arabicPeriod" startAt="2"/>
            </a:pPr>
            <a:r>
              <a:rPr lang="en-US" sz="1500" dirty="0" smtClean="0"/>
              <a:t>Paragraph </a:t>
            </a:r>
            <a:r>
              <a:rPr lang="en-US" sz="1500" dirty="0"/>
              <a:t>1, first indent, and paragraph 2 shall not apply to contracts concluded exclusively by exchange of electronic mail or by equivalent individual communications</a:t>
            </a:r>
            <a:r>
              <a:rPr lang="en-US" sz="1500" dirty="0" smtClean="0"/>
              <a:t>.</a:t>
            </a:r>
            <a:endParaRPr lang="en-US" sz="1500" dirty="0"/>
          </a:p>
        </p:txBody>
      </p:sp>
    </p:spTree>
    <p:extLst>
      <p:ext uri="{BB962C8B-B14F-4D97-AF65-F5344CB8AC3E}">
        <p14:creationId xmlns:p14="http://schemas.microsoft.com/office/powerpoint/2010/main" val="93431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8" grpId="0" animBg="1"/>
      <p:bldP spid="7" grpId="0" animBg="1"/>
      <p:bldP spid="6" grpId="0" animBg="1"/>
      <p:bldP spid="5" grpId="0" animBg="1"/>
      <p:bldP spid="4" grpId="0" animBg="1"/>
      <p:bldP spid="11" grpId="0" animBg="1"/>
      <p:bldP spid="12" grpId="0" animBg="1"/>
    </p:bldLst>
  </p:timing>
</p:sld>
</file>

<file path=ppt/theme/theme1.xml><?xml version="1.0" encoding="utf-8"?>
<a:theme xmlns:a="http://schemas.openxmlformats.org/drawingml/2006/main" name="univie-master-mit-bild">
  <a:themeElements>
    <a:clrScheme name="univie-master-mit-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nivie-master-mit-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nivie-master-mit-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nivie-master-mit-bil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nivie-master-mit-bil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nivie-master-mit-bil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nivie-master-mit-bil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nivie-master-mit-bil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nivie-master-mit-bil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nivie-master-mit-bil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nivie-master-mit-bil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nivie-master-mit-bil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nivie-master-mit-bil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nivie-master-mit-bil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2595</Words>
  <Application>Microsoft Office PowerPoint</Application>
  <PresentationFormat>Bildschirmpräsentation (4:3)</PresentationFormat>
  <Paragraphs>225</Paragraphs>
  <Slides>32</Slides>
  <Notes>10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32</vt:i4>
      </vt:variant>
    </vt:vector>
  </HeadingPairs>
  <TitlesOfParts>
    <vt:vector size="35" baseType="lpstr">
      <vt:lpstr>Arial</vt:lpstr>
      <vt:lpstr>Wingdings</vt:lpstr>
      <vt:lpstr>univie-master-mit-bild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cimzarc6</dc:creator>
  <cp:lastModifiedBy>Christiane Wendehorst</cp:lastModifiedBy>
  <cp:revision>243</cp:revision>
  <dcterms:created xsi:type="dcterms:W3CDTF">2005-07-13T14:56:32Z</dcterms:created>
  <dcterms:modified xsi:type="dcterms:W3CDTF">2015-11-20T09:21:14Z</dcterms:modified>
</cp:coreProperties>
</file>