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6"/>
  </p:notesMasterIdLst>
  <p:handoutMasterIdLst>
    <p:handoutMasterId r:id="rId37"/>
  </p:handoutMasterIdLst>
  <p:sldIdLst>
    <p:sldId id="459" r:id="rId2"/>
    <p:sldId id="469" r:id="rId3"/>
    <p:sldId id="521" r:id="rId4"/>
    <p:sldId id="518" r:id="rId5"/>
    <p:sldId id="460" r:id="rId6"/>
    <p:sldId id="519" r:id="rId7"/>
    <p:sldId id="522" r:id="rId8"/>
    <p:sldId id="520" r:id="rId9"/>
    <p:sldId id="525" r:id="rId10"/>
    <p:sldId id="470" r:id="rId11"/>
    <p:sldId id="523" r:id="rId12"/>
    <p:sldId id="524" r:id="rId13"/>
    <p:sldId id="526" r:id="rId14"/>
    <p:sldId id="529" r:id="rId15"/>
    <p:sldId id="530" r:id="rId16"/>
    <p:sldId id="531" r:id="rId17"/>
    <p:sldId id="532" r:id="rId18"/>
    <p:sldId id="527" r:id="rId19"/>
    <p:sldId id="533" r:id="rId20"/>
    <p:sldId id="535" r:id="rId21"/>
    <p:sldId id="541" r:id="rId22"/>
    <p:sldId id="534" r:id="rId23"/>
    <p:sldId id="542" r:id="rId24"/>
    <p:sldId id="536" r:id="rId25"/>
    <p:sldId id="528" r:id="rId26"/>
    <p:sldId id="545" r:id="rId27"/>
    <p:sldId id="548" r:id="rId28"/>
    <p:sldId id="549" r:id="rId29"/>
    <p:sldId id="550" r:id="rId30"/>
    <p:sldId id="547" r:id="rId31"/>
    <p:sldId id="543" r:id="rId32"/>
    <p:sldId id="544" r:id="rId33"/>
    <p:sldId id="551" r:id="rId34"/>
    <p:sldId id="552" r:id="rId35"/>
  </p:sldIdLst>
  <p:sldSz cx="9144000" cy="6858000" type="screen4x3"/>
  <p:notesSz cx="6858000"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A5E"/>
    <a:srgbClr val="E1119C"/>
    <a:srgbClr val="6C084B"/>
    <a:srgbClr val="029057"/>
    <a:srgbClr val="545454"/>
    <a:srgbClr val="8C8C8C"/>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68" autoAdjust="0"/>
    <p:restoredTop sz="72172" autoAdjust="0"/>
  </p:normalViewPr>
  <p:slideViewPr>
    <p:cSldViewPr>
      <p:cViewPr varScale="1">
        <p:scale>
          <a:sx n="68" d="100"/>
          <a:sy n="68" d="100"/>
        </p:scale>
        <p:origin x="1040"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180" y="-96"/>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AE06872A-6C49-4BB5-A43F-7CE598B9A230}" type="datetimeFigureOut">
              <a:rPr lang="de-DE" smtClean="0"/>
              <a:t>19.11.2015</a:t>
            </a:fld>
            <a:endParaRPr lang="de-DE"/>
          </a:p>
        </p:txBody>
      </p:sp>
      <p:sp>
        <p:nvSpPr>
          <p:cNvPr id="4" name="Fußzeilenplatzhalter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EDEDE16C-30CF-4C02-BCC1-085E171597B0}" type="slidenum">
              <a:rPr lang="de-DE" smtClean="0"/>
              <a:t>‹Nr.›</a:t>
            </a:fld>
            <a:endParaRPr lang="de-DE"/>
          </a:p>
        </p:txBody>
      </p:sp>
    </p:spTree>
    <p:extLst>
      <p:ext uri="{BB962C8B-B14F-4D97-AF65-F5344CB8AC3E}">
        <p14:creationId xmlns:p14="http://schemas.microsoft.com/office/powerpoint/2010/main" val="945943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99A5253B-3B19-408D-A756-7AA5712E2D3E}" type="datetimeFigureOut">
              <a:rPr lang="de-DE" smtClean="0"/>
              <a:t>19.11.2015</a:t>
            </a:fld>
            <a:endParaRPr lang="de-DE"/>
          </a:p>
        </p:txBody>
      </p:sp>
      <p:sp>
        <p:nvSpPr>
          <p:cNvPr id="4" name="Folienbildplatzhalter 3"/>
          <p:cNvSpPr>
            <a:spLocks noGrp="1" noRot="1" noChangeAspect="1"/>
          </p:cNvSpPr>
          <p:nvPr>
            <p:ph type="sldImg" idx="2"/>
          </p:nvPr>
        </p:nvSpPr>
        <p:spPr>
          <a:xfrm>
            <a:off x="265113" y="585788"/>
            <a:ext cx="3573462" cy="26812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3243553"/>
            <a:ext cx="5486400" cy="59385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561C772C-9081-4FF3-8684-BB80224C1961}" type="slidenum">
              <a:rPr lang="de-DE" smtClean="0"/>
              <a:t>‹Nr.›</a:t>
            </a:fld>
            <a:endParaRPr lang="de-DE"/>
          </a:p>
        </p:txBody>
      </p:sp>
    </p:spTree>
    <p:extLst>
      <p:ext uri="{BB962C8B-B14F-4D97-AF65-F5344CB8AC3E}">
        <p14:creationId xmlns:p14="http://schemas.microsoft.com/office/powerpoint/2010/main" val="42751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1</a:t>
            </a:fld>
            <a:endParaRPr lang="de-DE"/>
          </a:p>
        </p:txBody>
      </p:sp>
    </p:spTree>
    <p:extLst>
      <p:ext uri="{BB962C8B-B14F-4D97-AF65-F5344CB8AC3E}">
        <p14:creationId xmlns:p14="http://schemas.microsoft.com/office/powerpoint/2010/main" val="2222911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0"/>
              </a:spcBef>
              <a:defRPr/>
            </a:pPr>
            <a:r>
              <a:rPr lang="de-DE" sz="1200" b="1" smtClean="0"/>
              <a:t>§ 4 BDSG</a:t>
            </a:r>
          </a:p>
          <a:p>
            <a:pPr>
              <a:spcBef>
                <a:spcPts val="0"/>
              </a:spcBef>
              <a:defRPr/>
            </a:pPr>
            <a:r>
              <a:rPr lang="de-DE" sz="1200" smtClean="0"/>
              <a:t>(1) Die Erhebung, Verarbeitung und Nutzung personenbezogener Daten sind nur zulässig, soweit dieses Gesetz oder eine andere Rechtsvorschrift dies erlaubt oder anordnet oder der Betroffene eingewilligt hat.</a:t>
            </a:r>
          </a:p>
          <a:p>
            <a:pPr>
              <a:spcBef>
                <a:spcPts val="0"/>
              </a:spcBef>
              <a:defRPr/>
            </a:pPr>
            <a:r>
              <a:rPr lang="de-DE" sz="1200" smtClean="0"/>
              <a:t>(2) Personenbezogene Daten sind beim Betroffenen zu erheben. Ohne seine Mitwirkung dürfen sie nur erhoben werden, wenn</a:t>
            </a:r>
            <a:endParaRPr lang="de-DE" sz="1200" b="1" smtClean="0"/>
          </a:p>
          <a:p>
            <a:pPr>
              <a:spcBef>
                <a:spcPts val="0"/>
              </a:spcBef>
              <a:defRPr/>
            </a:pPr>
            <a:r>
              <a:rPr lang="de-DE" sz="1200" smtClean="0"/>
              <a:t>1. eine Rechtsvorschrift dies vorsieht oder zwingend voraussetzt oder</a:t>
            </a:r>
          </a:p>
          <a:p>
            <a:pPr>
              <a:spcBef>
                <a:spcPts val="0"/>
              </a:spcBef>
              <a:defRPr/>
            </a:pPr>
            <a:r>
              <a:rPr lang="de-DE" sz="1200" smtClean="0"/>
              <a:t>2.</a:t>
            </a:r>
          </a:p>
          <a:p>
            <a:pPr>
              <a:spcBef>
                <a:spcPts val="0"/>
              </a:spcBef>
              <a:defRPr/>
            </a:pPr>
            <a:r>
              <a:rPr lang="de-DE" sz="1200" smtClean="0"/>
              <a:t>a) die zu erfüllende Verwaltungsaufgabe ihrer Art nach oder der Geschäftszweck eine Erhebung bei anderen Personen oder Stellen erforderlich macht oder</a:t>
            </a:r>
          </a:p>
          <a:p>
            <a:pPr>
              <a:spcBef>
                <a:spcPts val="0"/>
              </a:spcBef>
              <a:defRPr/>
            </a:pPr>
            <a:r>
              <a:rPr lang="de-DE" sz="1200" smtClean="0"/>
              <a:t>b) die Erhebung beim Betroffenen einen unverhältnismäßigen Aufwand erfordern würde und keine Anhaltspunkte dafür bestehen, dass überwiegende schutzwürdige Interessen des Betroffenen beeinträchtigt werden.</a:t>
            </a:r>
          </a:p>
          <a:p>
            <a:pPr>
              <a:spcBef>
                <a:spcPts val="0"/>
              </a:spcBef>
              <a:defRPr/>
            </a:pPr>
            <a:r>
              <a:rPr lang="de-DE" sz="1200" smtClean="0"/>
              <a:t>(3) Werden personenbezogene Daten beim Betroffenen erhoben, so ist er, sofern er nicht bereits auf andere Weise Kenntnis erlangt hat, von der verantwortlichen Stelle über</a:t>
            </a:r>
          </a:p>
          <a:p>
            <a:pPr>
              <a:spcBef>
                <a:spcPts val="0"/>
              </a:spcBef>
              <a:defRPr/>
            </a:pPr>
            <a:r>
              <a:rPr lang="de-DE" sz="1200" smtClean="0"/>
              <a:t>1. die Identität der verantwortlichen Stelle,</a:t>
            </a:r>
          </a:p>
          <a:p>
            <a:pPr>
              <a:spcBef>
                <a:spcPts val="0"/>
              </a:spcBef>
              <a:defRPr/>
            </a:pPr>
            <a:r>
              <a:rPr lang="de-DE" sz="1200" smtClean="0"/>
              <a:t>2. die Zweckbestimmungen der Erhebung, Verarbeitung oder Nutzung und</a:t>
            </a:r>
          </a:p>
          <a:p>
            <a:pPr>
              <a:spcBef>
                <a:spcPts val="0"/>
              </a:spcBef>
              <a:defRPr/>
            </a:pPr>
            <a:r>
              <a:rPr lang="de-DE" sz="1200" smtClean="0"/>
              <a:t>3. die Kategorien von Empfängern nur, soweit der Betroffene nach den Umständen des Einzelfalles nicht mit der Übermittlung an diese rechnen muss,</a:t>
            </a:r>
          </a:p>
          <a:p>
            <a:pPr>
              <a:spcBef>
                <a:spcPts val="0"/>
              </a:spcBef>
              <a:defRPr/>
            </a:pPr>
            <a:r>
              <a:rPr lang="de-DE" sz="1200" smtClean="0"/>
              <a:t>zu unterrichten. Werden personenbezogene Daten beim Betroffenen aufgrund einer Rechtsvorschrift erhoben, die zur Auskunft verpflichtet, oder ist die Erteilung der Auskunft Voraussetzung für die Gewährung von Rechtsvorteilen, so ist der Betroffene hierauf, sonst auf die Freiwilligkeit seiner Angaben hinzuweisen. Soweit nach den Umständen des Einzelfalles erforderlich oder auf Verlangen, ist er über die Rechtsvorschrift und über die Folgen der Verweigerung von Angaben aufzuklären.</a:t>
            </a:r>
          </a:p>
          <a:p>
            <a:endParaRPr lang="de-DE" sz="1800" smtClean="0"/>
          </a:p>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10</a:t>
            </a:fld>
            <a:endParaRPr lang="de-DE"/>
          </a:p>
        </p:txBody>
      </p:sp>
    </p:spTree>
    <p:extLst>
      <p:ext uri="{BB962C8B-B14F-4D97-AF65-F5344CB8AC3E}">
        <p14:creationId xmlns:p14="http://schemas.microsoft.com/office/powerpoint/2010/main" val="51502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definition</a:t>
            </a:r>
            <a:r>
              <a:rPr lang="en-GB" sz="1200" baseline="0" dirty="0" smtClean="0"/>
              <a:t> of the relevant</a:t>
            </a:r>
            <a:r>
              <a:rPr lang="en-GB" sz="1200" dirty="0" smtClean="0"/>
              <a:t> market provides</a:t>
            </a:r>
            <a:r>
              <a:rPr lang="en-GB" sz="1200" baseline="0" dirty="0" smtClean="0"/>
              <a:t> </a:t>
            </a:r>
            <a:r>
              <a:rPr lang="en-GB" sz="1200" dirty="0" smtClean="0"/>
              <a:t>the basis for the discussion of the market structure.</a:t>
            </a:r>
            <a:r>
              <a:rPr lang="en-GB" baseline="0" noProof="0" dirty="0" smtClean="0"/>
              <a:t> In practice the SSNIP-Test is the common tool to detect which assets are substitutable.</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dirty="0" smtClean="0"/>
              <a:t>The question, how</a:t>
            </a:r>
            <a:r>
              <a:rPr lang="en-GB" baseline="0" dirty="0" smtClean="0"/>
              <a:t> much the market is characterized by competition, is relevant for the assessment of agreements under Art. 101 TFEU, for merger controls and for Art. 102 TFEU.</a:t>
            </a:r>
          </a:p>
          <a:p>
            <a:endParaRPr lang="en-GB" baseline="0" noProof="0" dirty="0" smtClean="0"/>
          </a:p>
          <a:p>
            <a:r>
              <a:rPr lang="en-GB" baseline="0" noProof="0" dirty="0" smtClean="0"/>
              <a:t>			</a:t>
            </a:r>
            <a:endParaRPr lang="en-GB" noProof="0" dirty="0"/>
          </a:p>
        </p:txBody>
      </p:sp>
      <p:sp>
        <p:nvSpPr>
          <p:cNvPr id="4" name="Foliennummernplatzhalter 3"/>
          <p:cNvSpPr>
            <a:spLocks noGrp="1"/>
          </p:cNvSpPr>
          <p:nvPr>
            <p:ph type="sldNum" sz="quarter" idx="10"/>
          </p:nvPr>
        </p:nvSpPr>
        <p:spPr/>
        <p:txBody>
          <a:bodyPr/>
          <a:lstStyle/>
          <a:p>
            <a:fld id="{561C772C-9081-4FF3-8684-BB80224C1961}" type="slidenum">
              <a:rPr lang="de-DE" smtClean="0"/>
              <a:t>11</a:t>
            </a:fld>
            <a:endParaRPr lang="de-DE"/>
          </a:p>
        </p:txBody>
      </p:sp>
    </p:spTree>
    <p:extLst>
      <p:ext uri="{BB962C8B-B14F-4D97-AF65-F5344CB8AC3E}">
        <p14:creationId xmlns:p14="http://schemas.microsoft.com/office/powerpoint/2010/main" val="356103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12</a:t>
            </a:fld>
            <a:endParaRPr lang="de-DE"/>
          </a:p>
        </p:txBody>
      </p:sp>
    </p:spTree>
    <p:extLst>
      <p:ext uri="{BB962C8B-B14F-4D97-AF65-F5344CB8AC3E}">
        <p14:creationId xmlns:p14="http://schemas.microsoft.com/office/powerpoint/2010/main" val="4262339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smtClean="0"/>
          </a:p>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13</a:t>
            </a:fld>
            <a:endParaRPr lang="de-DE"/>
          </a:p>
        </p:txBody>
      </p:sp>
    </p:spTree>
    <p:extLst>
      <p:ext uri="{BB962C8B-B14F-4D97-AF65-F5344CB8AC3E}">
        <p14:creationId xmlns:p14="http://schemas.microsoft.com/office/powerpoint/2010/main" val="1104929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Especially digital platforms are free of monetary charge for one user side. This raises the question, whether there is a </a:t>
            </a:r>
            <a:r>
              <a:rPr lang="en-GB" b="1" baseline="0" noProof="0" dirty="0" smtClean="0"/>
              <a:t>market relation at all</a:t>
            </a:r>
            <a:r>
              <a:rPr lang="en-GB" baseline="0" noProof="0" dirty="0" smtClean="0"/>
              <a:t>, if users to </a:t>
            </a:r>
            <a:r>
              <a:rPr lang="en-GB" b="1" baseline="0" noProof="0" dirty="0" smtClean="0"/>
              <a:t>not pay </a:t>
            </a:r>
            <a:r>
              <a:rPr lang="en-GB" baseline="0" noProof="0" dirty="0" smtClean="0"/>
              <a:t>in a monetary way. The Commission has qualified services without actual payment as relevant markets in recent cases, such as the merger case Facebook/WhatsApp. This broad understanding of a market is correct. Furthermore the user provides data as „payment“ which also contributes to generating more revenue. </a:t>
            </a:r>
          </a:p>
          <a:p>
            <a:endParaRPr lang="en-GB"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To define the relevant market it</a:t>
            </a:r>
            <a:r>
              <a:rPr lang="en-GB" baseline="0" noProof="0" dirty="0" smtClean="0"/>
              <a:t> is crucial to decide whether </a:t>
            </a:r>
            <a:r>
              <a:rPr lang="en-GB" noProof="0" dirty="0" smtClean="0"/>
              <a:t>each side is considered as an</a:t>
            </a:r>
            <a:r>
              <a:rPr lang="en-GB" baseline="0" noProof="0" dirty="0" smtClean="0"/>
              <a:t> own market or both sides as one market. The German FCO considers the possibility of assessing transactional platforms as one product market (</a:t>
            </a:r>
            <a:r>
              <a:rPr lang="en-GB" baseline="0" noProof="0" dirty="0" err="1" smtClean="0"/>
              <a:t>Immonet</a:t>
            </a:r>
            <a:r>
              <a:rPr lang="en-GB" baseline="0" noProof="0" dirty="0" smtClean="0"/>
              <a:t>/</a:t>
            </a:r>
            <a:r>
              <a:rPr lang="en-GB" baseline="0" noProof="0" dirty="0" err="1" smtClean="0"/>
              <a:t>Immowelt</a:t>
            </a:r>
            <a:r>
              <a:rPr lang="en-GB" baseline="0" noProof="0" dirty="0" smtClean="0"/>
              <a:t> and </a:t>
            </a:r>
            <a:r>
              <a:rPr lang="en-GB" baseline="0" noProof="0" dirty="0" err="1" smtClean="0"/>
              <a:t>Verivox</a:t>
            </a:r>
            <a:r>
              <a:rPr lang="en-GB" baseline="0" noProof="0" dirty="0" smtClean="0"/>
              <a:t>/Pro7). However, this does not apply for non-transactional platforms.</a:t>
            </a:r>
          </a:p>
          <a:p>
            <a:endParaRPr lang="en-GB" baseline="0" noProof="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14</a:t>
            </a:fld>
            <a:endParaRPr lang="de-DE"/>
          </a:p>
        </p:txBody>
      </p:sp>
    </p:spTree>
    <p:extLst>
      <p:ext uri="{BB962C8B-B14F-4D97-AF65-F5344CB8AC3E}">
        <p14:creationId xmlns:p14="http://schemas.microsoft.com/office/powerpoint/2010/main" val="310602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Defining the relevant market can already be a difficult task dealing with one-sided markets. Market definition regarding two-sided markets is considerably more difficult. The google case is a good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In this case the market sides might have to be assessed separately. Users who search for something will use a general search service or </a:t>
            </a:r>
            <a:r>
              <a:rPr lang="de-DE" sz="1200" kern="1200" dirty="0" smtClean="0">
                <a:solidFill>
                  <a:schemeClr val="tx1"/>
                </a:solidFill>
                <a:effectLst/>
                <a:latin typeface="+mn-lt"/>
                <a:ea typeface="+mn-ea"/>
                <a:cs typeface="+mn-cs"/>
              </a:rPr>
              <a:t>–</a:t>
            </a:r>
            <a:r>
              <a:rPr lang="en-GB" baseline="0" noProof="0" dirty="0" smtClean="0"/>
              <a:t> depending on what they are searching for </a:t>
            </a:r>
            <a:r>
              <a:rPr lang="de-DE" sz="1200" kern="1200" dirty="0" smtClean="0">
                <a:solidFill>
                  <a:schemeClr val="tx1"/>
                </a:solidFill>
                <a:effectLst/>
                <a:latin typeface="+mn-lt"/>
                <a:ea typeface="+mn-ea"/>
                <a:cs typeface="+mn-cs"/>
              </a:rPr>
              <a:t>–</a:t>
            </a:r>
            <a:r>
              <a:rPr lang="en-GB" baseline="0" noProof="0" dirty="0" smtClean="0"/>
              <a:t> a special search service. Is there a market for general search services or do users consider special search services as appropriate substitute for google?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Advertisers however might consider different forms of online-advertisement or even TV commercial substitutable. As shown there might be an </a:t>
            </a:r>
            <a:r>
              <a:rPr lang="en-GB" b="1" baseline="0" noProof="0" dirty="0" smtClean="0"/>
              <a:t>asymmetry</a:t>
            </a:r>
            <a:r>
              <a:rPr lang="en-GB" baseline="0" noProof="0" dirty="0" smtClean="0"/>
              <a:t> when it comes to market definition.</a:t>
            </a:r>
          </a:p>
        </p:txBody>
      </p:sp>
      <p:sp>
        <p:nvSpPr>
          <p:cNvPr id="4" name="Foliennummernplatzhalter 3"/>
          <p:cNvSpPr>
            <a:spLocks noGrp="1"/>
          </p:cNvSpPr>
          <p:nvPr>
            <p:ph type="sldNum" sz="quarter" idx="10"/>
          </p:nvPr>
        </p:nvSpPr>
        <p:spPr/>
        <p:txBody>
          <a:bodyPr/>
          <a:lstStyle/>
          <a:p>
            <a:fld id="{561C772C-9081-4FF3-8684-BB80224C1961}" type="slidenum">
              <a:rPr lang="de-DE" smtClean="0"/>
              <a:t>15</a:t>
            </a:fld>
            <a:endParaRPr lang="de-DE"/>
          </a:p>
        </p:txBody>
      </p:sp>
    </p:spTree>
    <p:extLst>
      <p:ext uri="{BB962C8B-B14F-4D97-AF65-F5344CB8AC3E}">
        <p14:creationId xmlns:p14="http://schemas.microsoft.com/office/powerpoint/2010/main" val="119120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a:t>
            </a:r>
            <a:r>
              <a:rPr lang="en-GB" baseline="0" noProof="0" dirty="0" smtClean="0"/>
              <a:t> shown, market definition regarding two-sided markets is very difficult. The question should be whether market definition in platform-cases is as crucial for competition law as in „traditional“ cases. </a:t>
            </a:r>
          </a:p>
          <a:p>
            <a:endParaRPr lang="de-DE" baseline="0" dirty="0" smtClean="0"/>
          </a:p>
          <a:p>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16</a:t>
            </a:fld>
            <a:endParaRPr lang="de-DE"/>
          </a:p>
        </p:txBody>
      </p:sp>
    </p:spTree>
    <p:extLst>
      <p:ext uri="{BB962C8B-B14F-4D97-AF65-F5344CB8AC3E}">
        <p14:creationId xmlns:p14="http://schemas.microsoft.com/office/powerpoint/2010/main" val="345352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As</a:t>
            </a:r>
            <a:r>
              <a:rPr lang="en-GB" baseline="0" noProof="0" dirty="0" smtClean="0"/>
              <a:t> shown, market definition regarding two-sided markets is very difficult. The question should be whether market definition in platform-cases is as crucial for competition law as in „traditional“ cases. </a:t>
            </a:r>
          </a:p>
          <a:p>
            <a:endParaRPr lang="de-DE" baseline="0" dirty="0" smtClean="0"/>
          </a:p>
          <a:p>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17</a:t>
            </a:fld>
            <a:endParaRPr lang="de-DE"/>
          </a:p>
        </p:txBody>
      </p:sp>
    </p:spTree>
    <p:extLst>
      <p:ext uri="{BB962C8B-B14F-4D97-AF65-F5344CB8AC3E}">
        <p14:creationId xmlns:p14="http://schemas.microsoft.com/office/powerpoint/2010/main" val="2075293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smtClean="0"/>
          </a:p>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18</a:t>
            </a:fld>
            <a:endParaRPr lang="de-DE"/>
          </a:p>
        </p:txBody>
      </p:sp>
    </p:spTree>
    <p:extLst>
      <p:ext uri="{BB962C8B-B14F-4D97-AF65-F5344CB8AC3E}">
        <p14:creationId xmlns:p14="http://schemas.microsoft.com/office/powerpoint/2010/main" val="4086674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Market power means the </a:t>
            </a:r>
            <a:r>
              <a:rPr lang="en-GB" baseline="0" noProof="0" dirty="0" smtClean="0"/>
              <a:t>possibility to raise prices and to exclude other competitors. Market shares usually serve as first filter in the analysis. </a:t>
            </a:r>
          </a:p>
          <a:p>
            <a:r>
              <a:rPr lang="en-GB" baseline="0" noProof="0" dirty="0" smtClean="0"/>
              <a:t>On digital platform markets high market shares might serve as an indication for market power to a limited extent only.</a:t>
            </a:r>
          </a:p>
          <a:p>
            <a:endParaRPr lang="en-GB"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In </a:t>
            </a:r>
            <a:r>
              <a:rPr lang="en-GB" b="1" baseline="0" noProof="0" dirty="0" smtClean="0"/>
              <a:t>Microsoft/Skype</a:t>
            </a:r>
            <a:r>
              <a:rPr lang="en-GB" baseline="0" noProof="0" dirty="0" smtClean="0"/>
              <a:t> the commission said: </a:t>
            </a:r>
            <a:r>
              <a:rPr lang="en-GB" noProof="0" dirty="0" smtClean="0"/>
              <a:t>Market shares only provide a limited indication of competitive strength in the consumer communications services markets.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In </a:t>
            </a:r>
            <a:r>
              <a:rPr lang="en-GB" b="1" noProof="0" dirty="0" err="1" smtClean="0"/>
              <a:t>Parship</a:t>
            </a:r>
            <a:r>
              <a:rPr lang="en-GB" b="1" noProof="0" dirty="0" smtClean="0"/>
              <a:t>/</a:t>
            </a:r>
            <a:r>
              <a:rPr lang="en-GB" b="1" noProof="0" dirty="0" err="1" smtClean="0"/>
              <a:t>Elitepartner</a:t>
            </a:r>
            <a:r>
              <a:rPr lang="en-GB" baseline="0" noProof="0" dirty="0" smtClean="0"/>
              <a:t> FCO states: Market shares exceed numbers named in § 18 IV GWB. But significant impediment to competition is not to be expected.</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19</a:t>
            </a:fld>
            <a:endParaRPr lang="de-DE"/>
          </a:p>
        </p:txBody>
      </p:sp>
    </p:spTree>
    <p:extLst>
      <p:ext uri="{BB962C8B-B14F-4D97-AF65-F5344CB8AC3E}">
        <p14:creationId xmlns:p14="http://schemas.microsoft.com/office/powerpoint/2010/main" val="8532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smtClean="0"/>
          </a:p>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2</a:t>
            </a:fld>
            <a:endParaRPr lang="de-DE"/>
          </a:p>
        </p:txBody>
      </p:sp>
    </p:spTree>
    <p:extLst>
      <p:ext uri="{BB962C8B-B14F-4D97-AF65-F5344CB8AC3E}">
        <p14:creationId xmlns:p14="http://schemas.microsoft.com/office/powerpoint/2010/main" val="212208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r>
              <a:rPr lang="en-GB" noProof="0" dirty="0" smtClean="0"/>
              <a:t>Consumer communications apps market has been characterised by </a:t>
            </a:r>
            <a:r>
              <a:rPr lang="en-GB" b="1" noProof="0" dirty="0" smtClean="0"/>
              <a:t>disruptive innovation</a:t>
            </a:r>
            <a:r>
              <a:rPr lang="en-GB" noProof="0" dirty="0" smtClean="0"/>
              <a:t>. For example, BlackBerry launched the first successful smartphones with integrated consumer communications app and had a very significant</a:t>
            </a:r>
            <a:r>
              <a:rPr lang="en-GB" baseline="0" noProof="0" dirty="0" smtClean="0"/>
              <a:t> market position. However BlackBerry Messenger was available only for BlackBerry smartphones and lost importance with the emergence of multi-platform apps once Android and iOS devices gained a larger part of the smartphone market.“</a:t>
            </a:r>
          </a:p>
          <a:p>
            <a:pPr marL="171450" indent="-171450">
              <a:buFontTx/>
              <a:buChar char="-"/>
            </a:pPr>
            <a:r>
              <a:rPr lang="en-GB" baseline="0" noProof="0" dirty="0" smtClean="0"/>
              <a:t>Low switching costs </a:t>
            </a:r>
          </a:p>
          <a:p>
            <a:pPr marL="171450" indent="-171450">
              <a:buFontTx/>
              <a:buChar char="-"/>
            </a:pPr>
            <a:endParaRPr lang="en-GB" baseline="0" noProof="0" dirty="0" smtClean="0"/>
          </a:p>
          <a:p>
            <a:pPr marL="171450" indent="-171450">
              <a:buFontTx/>
              <a:buChar char="-"/>
            </a:pPr>
            <a:r>
              <a:rPr lang="en-GB" b="1" baseline="0" noProof="0" dirty="0" smtClean="0"/>
              <a:t>BUT maybe following should have been considered</a:t>
            </a:r>
            <a:r>
              <a:rPr lang="en-GB" baseline="0" noProof="0" dirty="0" smtClean="0"/>
              <a:t>:</a:t>
            </a:r>
          </a:p>
          <a:p>
            <a:pPr marL="285750" indent="-285750">
              <a:buFont typeface="Wingdings"/>
              <a:buChar char="à"/>
            </a:pPr>
            <a:r>
              <a:rPr lang="en-GB" noProof="0" dirty="0" smtClean="0"/>
              <a:t>danger of „big players“ acquiring innovative newcomers?</a:t>
            </a:r>
          </a:p>
          <a:p>
            <a:pPr marL="285750" indent="-285750">
              <a:buFont typeface="Wingdings"/>
              <a:buChar char="à"/>
            </a:pPr>
            <a:r>
              <a:rPr lang="en-GB" noProof="0" dirty="0" smtClean="0"/>
              <a:t>Access to data as key element in merger control?</a:t>
            </a:r>
          </a:p>
          <a:p>
            <a:r>
              <a:rPr lang="en-GB" sz="1200" b="0" i="0" kern="1200" dirty="0" smtClean="0">
                <a:solidFill>
                  <a:schemeClr val="tx1"/>
                </a:solidFill>
                <a:effectLst/>
                <a:latin typeface="+mn-lt"/>
                <a:ea typeface="+mn-ea"/>
                <a:cs typeface="+mn-cs"/>
                <a:sym typeface="Wingdings" panose="05000000000000000000" pitchFamily="2" charset="2"/>
              </a:rPr>
              <a:t> </a:t>
            </a:r>
            <a:r>
              <a:rPr lang="en-GB" sz="1200" b="0" i="0" kern="1200" dirty="0" smtClean="0">
                <a:solidFill>
                  <a:schemeClr val="tx1"/>
                </a:solidFill>
                <a:effectLst/>
                <a:latin typeface="+mn-lt"/>
                <a:ea typeface="+mn-ea"/>
                <a:cs typeface="+mn-cs"/>
              </a:rPr>
              <a:t>The participating undertakings did not achieve the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turnover thresholds required for the application of the German merger control provisions. There</a:t>
            </a:r>
            <a:r>
              <a:rPr lang="en-GB" sz="1200" b="0" i="0" kern="1200" baseline="0" dirty="0" smtClean="0">
                <a:solidFill>
                  <a:schemeClr val="tx1"/>
                </a:solidFill>
                <a:effectLst/>
                <a:latin typeface="+mn-lt"/>
                <a:ea typeface="+mn-ea"/>
                <a:cs typeface="+mn-cs"/>
              </a:rPr>
              <a:t> might be new regulatory needs away from turnover threshold.</a:t>
            </a:r>
            <a:endParaRPr lang="de-DE" baseline="0" dirty="0" smtClean="0"/>
          </a:p>
          <a:p>
            <a:pPr marL="171450" indent="-171450">
              <a:buFontTx/>
              <a:buChar char="-"/>
            </a:pPr>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20</a:t>
            </a:fld>
            <a:endParaRPr lang="de-DE"/>
          </a:p>
        </p:txBody>
      </p:sp>
    </p:spTree>
    <p:extLst>
      <p:ext uri="{BB962C8B-B14F-4D97-AF65-F5344CB8AC3E}">
        <p14:creationId xmlns:p14="http://schemas.microsoft.com/office/powerpoint/2010/main" val="146955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t>
            </a:r>
            <a:r>
              <a:rPr lang="en-GB" noProof="0" dirty="0" smtClean="0"/>
              <a:t>Consumer communications apps market has been characterised by </a:t>
            </a:r>
            <a:r>
              <a:rPr lang="en-GB" b="1" noProof="0" dirty="0" smtClean="0"/>
              <a:t>disruptive innovation</a:t>
            </a:r>
            <a:r>
              <a:rPr lang="en-GB" noProof="0" dirty="0" smtClean="0"/>
              <a:t>. For example, BlackBerry launched the first successful smartphones with integrated consumer communications app and had a very significant</a:t>
            </a:r>
            <a:r>
              <a:rPr lang="en-GB" baseline="0" noProof="0" dirty="0" smtClean="0"/>
              <a:t> market position. However BlackBerry Messenger was available only for BlackBerry smartphones and lost importance with the emergence of multi-platform apps once Android and iOS devices gained a larger part of the smartphone market.“</a:t>
            </a:r>
          </a:p>
          <a:p>
            <a:pPr marL="171450" indent="-171450">
              <a:buFontTx/>
              <a:buChar char="-"/>
            </a:pPr>
            <a:r>
              <a:rPr lang="en-GB" baseline="0" noProof="0" dirty="0" smtClean="0"/>
              <a:t>Low switching costs </a:t>
            </a:r>
          </a:p>
          <a:p>
            <a:pPr marL="171450" indent="-171450">
              <a:buFontTx/>
              <a:buChar char="-"/>
            </a:pPr>
            <a:endParaRPr lang="en-GB" baseline="0" noProof="0" dirty="0" smtClean="0"/>
          </a:p>
          <a:p>
            <a:pPr marL="171450" indent="-171450">
              <a:buFontTx/>
              <a:buChar char="-"/>
            </a:pPr>
            <a:r>
              <a:rPr lang="en-GB" b="1" baseline="0" noProof="0" dirty="0" smtClean="0"/>
              <a:t>BUT maybe following should have been considered</a:t>
            </a:r>
            <a:r>
              <a:rPr lang="en-GB" baseline="0" noProof="0" dirty="0" smtClean="0"/>
              <a:t>:</a:t>
            </a:r>
          </a:p>
          <a:p>
            <a:pPr marL="285750" indent="-285750">
              <a:buFont typeface="Wingdings"/>
              <a:buChar char="à"/>
            </a:pPr>
            <a:r>
              <a:rPr lang="en-GB" noProof="0" dirty="0" smtClean="0"/>
              <a:t>danger of „big players“ acquiring innovative newcomers?</a:t>
            </a:r>
          </a:p>
          <a:p>
            <a:pPr marL="285750" indent="-285750">
              <a:buFont typeface="Wingdings"/>
              <a:buChar char="à"/>
            </a:pPr>
            <a:r>
              <a:rPr lang="en-GB" noProof="0" dirty="0" smtClean="0"/>
              <a:t>Access to data as key element in merger control?</a:t>
            </a:r>
          </a:p>
          <a:p>
            <a:r>
              <a:rPr lang="en-GB" sz="1200" b="0" i="0" kern="1200" dirty="0" smtClean="0">
                <a:solidFill>
                  <a:schemeClr val="tx1"/>
                </a:solidFill>
                <a:effectLst/>
                <a:latin typeface="+mn-lt"/>
                <a:ea typeface="+mn-ea"/>
                <a:cs typeface="+mn-cs"/>
                <a:sym typeface="Wingdings" panose="05000000000000000000" pitchFamily="2" charset="2"/>
              </a:rPr>
              <a:t> </a:t>
            </a:r>
            <a:r>
              <a:rPr lang="en-GB" sz="1200" b="0" i="0" kern="1200" dirty="0" smtClean="0">
                <a:solidFill>
                  <a:schemeClr val="tx1"/>
                </a:solidFill>
                <a:effectLst/>
                <a:latin typeface="+mn-lt"/>
                <a:ea typeface="+mn-ea"/>
                <a:cs typeface="+mn-cs"/>
              </a:rPr>
              <a:t>The participating undertakings did not achieve the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turnover thresholds required for the application of the German merger control provisions. There</a:t>
            </a:r>
            <a:r>
              <a:rPr lang="en-GB" sz="1200" b="0" i="0" kern="1200" baseline="0" dirty="0" smtClean="0">
                <a:solidFill>
                  <a:schemeClr val="tx1"/>
                </a:solidFill>
                <a:effectLst/>
                <a:latin typeface="+mn-lt"/>
                <a:ea typeface="+mn-ea"/>
                <a:cs typeface="+mn-cs"/>
              </a:rPr>
              <a:t> might be new regulatory needs away from turnover threshold.</a:t>
            </a:r>
            <a:endParaRPr lang="de-DE" baseline="0" dirty="0" smtClean="0"/>
          </a:p>
          <a:p>
            <a:pPr marL="171450" indent="-171450">
              <a:buFontTx/>
              <a:buChar char="-"/>
            </a:pPr>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21</a:t>
            </a:fld>
            <a:endParaRPr lang="de-DE"/>
          </a:p>
        </p:txBody>
      </p:sp>
    </p:spTree>
    <p:extLst>
      <p:ext uri="{BB962C8B-B14F-4D97-AF65-F5344CB8AC3E}">
        <p14:creationId xmlns:p14="http://schemas.microsoft.com/office/powerpoint/2010/main" val="2751220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Normally market power is determined on the basis of the turnovers of the</a:t>
            </a:r>
            <a:r>
              <a:rPr lang="en-GB" baseline="0" noProof="0" dirty="0" smtClean="0"/>
              <a:t> past year. </a:t>
            </a:r>
            <a:r>
              <a:rPr lang="en-GB" noProof="0" dirty="0" smtClean="0"/>
              <a:t>The</a:t>
            </a:r>
            <a:r>
              <a:rPr lang="en-GB" baseline="0" noProof="0" dirty="0" smtClean="0"/>
              <a:t> FCO, however, took the registered members, monthly visitor number as well as the turnover into consideration. This alternative method was necessary to assess the indirect network effects. Some products, such as Tinder, are free of charge and yet they account for a large part of the market. </a:t>
            </a:r>
          </a:p>
          <a:p>
            <a:r>
              <a:rPr lang="en-GB" baseline="0" noProof="0" dirty="0" smtClean="0"/>
              <a:t>Furthermore the amount of registered members is important to evaluate indirect network effects. </a:t>
            </a:r>
          </a:p>
          <a:p>
            <a:endParaRPr lang="en-GB" baseline="0" noProof="0" dirty="0" smtClean="0"/>
          </a:p>
          <a:p>
            <a:r>
              <a:rPr lang="en-GB" baseline="0" noProof="0" dirty="0" smtClean="0"/>
              <a:t>Regardless of whether the merging parties have large market shares, the merger has been approved because of these </a:t>
            </a:r>
            <a:r>
              <a:rPr lang="en-GB" b="1" baseline="0" noProof="0" dirty="0" smtClean="0"/>
              <a:t>counteractive</a:t>
            </a:r>
            <a:r>
              <a:rPr lang="en-GB" baseline="0" noProof="0" dirty="0" smtClean="0"/>
              <a:t> effects: </a:t>
            </a:r>
          </a:p>
          <a:p>
            <a:endParaRPr lang="de-DE" baseline="0" noProof="0" dirty="0" smtClean="0"/>
          </a:p>
          <a:p>
            <a:pPr marL="285750" indent="-285750">
              <a:buFont typeface="Wingdings"/>
              <a:buChar char="à"/>
            </a:pPr>
            <a:r>
              <a:rPr lang="en-GB" dirty="0" smtClean="0">
                <a:sym typeface="Wingdings" panose="05000000000000000000" pitchFamily="2" charset="2"/>
              </a:rPr>
              <a:t>No tipping expected</a:t>
            </a:r>
          </a:p>
          <a:p>
            <a:pPr marL="285750" indent="-285750">
              <a:buFont typeface="Wingdings"/>
              <a:buChar char="à"/>
            </a:pPr>
            <a:r>
              <a:rPr lang="en-GB" dirty="0" smtClean="0"/>
              <a:t>Market entry for innovative newcomers relatively easy </a:t>
            </a:r>
          </a:p>
          <a:p>
            <a:pPr marL="285750" indent="-285750">
              <a:buFont typeface="Wingdings"/>
              <a:buChar char="à"/>
            </a:pPr>
            <a:r>
              <a:rPr lang="en-GB" dirty="0" smtClean="0"/>
              <a:t>Multi-Homing</a:t>
            </a:r>
          </a:p>
          <a:p>
            <a:pPr marL="285750" indent="-285750">
              <a:buFont typeface="Wingdings"/>
              <a:buChar char="à"/>
            </a:pPr>
            <a:r>
              <a:rPr lang="en-GB" dirty="0" smtClean="0"/>
              <a:t>Dating-platforms are new customer businesses</a:t>
            </a:r>
          </a:p>
          <a:p>
            <a:endParaRPr lang="en-GB" noProof="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22</a:t>
            </a:fld>
            <a:endParaRPr lang="de-DE"/>
          </a:p>
        </p:txBody>
      </p:sp>
    </p:spTree>
    <p:extLst>
      <p:ext uri="{BB962C8B-B14F-4D97-AF65-F5344CB8AC3E}">
        <p14:creationId xmlns:p14="http://schemas.microsoft.com/office/powerpoint/2010/main" val="1285093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FCO:</a:t>
            </a:r>
            <a:r>
              <a:rPr lang="en-GB" baseline="0" noProof="0" dirty="0" smtClean="0"/>
              <a:t> </a:t>
            </a:r>
            <a:r>
              <a:rPr lang="en-GB" noProof="0" dirty="0" smtClean="0"/>
              <a:t>MFN clauses</a:t>
            </a:r>
            <a:r>
              <a:rPr lang="en-GB" baseline="0" noProof="0" dirty="0" smtClean="0"/>
              <a:t> distort competition. The fact that Booking.com and expedia.com use MFN-clauses as well (those three companies have a cumulated market share of 90%) reinforces this issue. New innovative service providers are not able to enter the market by offering especially favourable conditions. (In Case AT.39847 – E-books the Commission has also pointed out, that MFN-clauses restrict competition – this was not a case regarding digital platforms)</a:t>
            </a:r>
          </a:p>
          <a:p>
            <a:r>
              <a:rPr lang="en-GB" baseline="0" noProof="0" dirty="0" smtClean="0"/>
              <a:t>For innovative newcomers like </a:t>
            </a:r>
            <a:r>
              <a:rPr lang="en-GB" baseline="0" noProof="0" dirty="0" err="1" smtClean="0"/>
              <a:t>JustBook</a:t>
            </a:r>
            <a:r>
              <a:rPr lang="en-GB" baseline="0" noProof="0" dirty="0" smtClean="0"/>
              <a:t> Mobile GmbH (a hotel booking-app that provided users who booked hotel rooms after 12 o‘clock a significant discount) it was not possible to enter the market by providing incentives for the customer‘s, such as offering hotel rooms at good conditions, because HRS would always be able to offer the same price.</a:t>
            </a:r>
          </a:p>
          <a:p>
            <a:endParaRPr lang="en-GB" baseline="0" noProof="0" dirty="0" smtClean="0"/>
          </a:p>
          <a:p>
            <a:endParaRPr lang="en-GB" baseline="0" noProof="0" dirty="0" smtClean="0"/>
          </a:p>
          <a:p>
            <a:r>
              <a:rPr lang="en-GB" baseline="0" noProof="0" dirty="0" smtClean="0"/>
              <a:t>The FCO examined the possibility of an individual exemption under Art. 101 III TFEU. HRS claimed that MFN-clauses increase welfare by preventing free-riding. The clauses would hedge investments and thus lead to high quality of the service. However, the FCO did not consider this as a significant tool to enhance welfare.</a:t>
            </a:r>
          </a:p>
          <a:p>
            <a:endParaRPr lang="en-GB" noProof="0" dirty="0" smtClean="0"/>
          </a:p>
          <a:p>
            <a:r>
              <a:rPr lang="en-GB" noProof="0" dirty="0" smtClean="0"/>
              <a:t>HRS claims that the</a:t>
            </a:r>
            <a:r>
              <a:rPr lang="en-GB" baseline="0" noProof="0" dirty="0" smtClean="0"/>
              <a:t> FCO‘s decision lead to the recent downturn of HRS. (http://www.wiwo.de/unternehmen/dienstleister/hotel-buchungen-wie-hrs-die-globalisierung-verschlafen-hat/12392622.html)</a:t>
            </a:r>
            <a:endParaRPr lang="en-GB" noProof="0" dirty="0"/>
          </a:p>
        </p:txBody>
      </p:sp>
      <p:sp>
        <p:nvSpPr>
          <p:cNvPr id="4" name="Foliennummernplatzhalter 3"/>
          <p:cNvSpPr>
            <a:spLocks noGrp="1"/>
          </p:cNvSpPr>
          <p:nvPr>
            <p:ph type="sldNum" sz="quarter" idx="10"/>
          </p:nvPr>
        </p:nvSpPr>
        <p:spPr/>
        <p:txBody>
          <a:bodyPr/>
          <a:lstStyle/>
          <a:p>
            <a:fld id="{561C772C-9081-4FF3-8684-BB80224C1961}" type="slidenum">
              <a:rPr lang="de-DE" smtClean="0"/>
              <a:t>23</a:t>
            </a:fld>
            <a:endParaRPr lang="de-DE"/>
          </a:p>
        </p:txBody>
      </p:sp>
    </p:spTree>
    <p:extLst>
      <p:ext uri="{BB962C8B-B14F-4D97-AF65-F5344CB8AC3E}">
        <p14:creationId xmlns:p14="http://schemas.microsoft.com/office/powerpoint/2010/main" val="3860244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In order to determine whether the undertaking in a dominant position</a:t>
            </a:r>
            <a:r>
              <a:rPr lang="en-GB" baseline="0" noProof="0" dirty="0" smtClean="0"/>
              <a:t> has abused such a position, it is necessary to consider all the circumstances and to investigate whether the practice tends, for example, to bar competitors from access to the market, to apply dissimilar conditions to equivalent transactions with other trading parties, thereby placing them at a competitive disadvantage, or to strengthen the dominant position by distorting competition.</a:t>
            </a:r>
          </a:p>
          <a:p>
            <a:endParaRPr lang="en-GB" baseline="0" noProof="0" dirty="0" smtClean="0"/>
          </a:p>
          <a:p>
            <a:r>
              <a:rPr lang="en-GB" baseline="0" noProof="0" dirty="0" smtClean="0"/>
              <a:t>Market definition: it‘s not clear at all which substitutes people would use if google charged a price for their search service.</a:t>
            </a:r>
          </a:p>
          <a:p>
            <a:endParaRPr lang="de-DE" baseline="0" noProof="0" dirty="0" smtClean="0"/>
          </a:p>
          <a:p>
            <a:r>
              <a:rPr lang="en-GB" dirty="0" smtClean="0">
                <a:sym typeface="Wingdings" panose="05000000000000000000" pitchFamily="2" charset="2"/>
              </a:rPr>
              <a:t>Aspects to be considered</a:t>
            </a:r>
          </a:p>
          <a:p>
            <a:pPr marL="285750" indent="-285750">
              <a:buFont typeface="Wingdings"/>
              <a:buChar char="à"/>
            </a:pPr>
            <a:r>
              <a:rPr lang="en-GB" dirty="0" smtClean="0">
                <a:sym typeface="Wingdings" panose="05000000000000000000" pitchFamily="2" charset="2"/>
              </a:rPr>
              <a:t>Market definition  market for general search service?</a:t>
            </a:r>
          </a:p>
          <a:p>
            <a:pPr marL="285750" indent="-285750">
              <a:buFont typeface="Wingdings"/>
              <a:buChar char="à"/>
            </a:pPr>
            <a:r>
              <a:rPr lang="en-GB" dirty="0" smtClean="0">
                <a:sym typeface="Wingdings" panose="05000000000000000000" pitchFamily="2" charset="2"/>
              </a:rPr>
              <a:t>Low switching costs </a:t>
            </a:r>
          </a:p>
          <a:p>
            <a:pPr marL="285750" indent="-285750">
              <a:buFont typeface="Wingdings"/>
              <a:buChar char="à"/>
            </a:pPr>
            <a:r>
              <a:rPr lang="en-GB" dirty="0" smtClean="0">
                <a:sym typeface="Wingdings" panose="05000000000000000000" pitchFamily="2" charset="2"/>
              </a:rPr>
              <a:t>Multi-homing possible</a:t>
            </a:r>
          </a:p>
          <a:p>
            <a:pPr marL="285750" indent="-285750">
              <a:buFont typeface="Wingdings"/>
              <a:buChar char="à"/>
            </a:pPr>
            <a:r>
              <a:rPr lang="en-GB" dirty="0" smtClean="0">
                <a:sym typeface="Wingdings" panose="05000000000000000000" pitchFamily="2" charset="2"/>
              </a:rPr>
              <a:t>Essential facility?</a:t>
            </a:r>
            <a:endParaRPr lang="en-GB" dirty="0" smtClean="0"/>
          </a:p>
          <a:p>
            <a:endParaRPr lang="en-GB" noProof="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24</a:t>
            </a:fld>
            <a:endParaRPr lang="de-DE"/>
          </a:p>
        </p:txBody>
      </p:sp>
    </p:spTree>
    <p:extLst>
      <p:ext uri="{BB962C8B-B14F-4D97-AF65-F5344CB8AC3E}">
        <p14:creationId xmlns:p14="http://schemas.microsoft.com/office/powerpoint/2010/main" val="158701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smtClean="0"/>
          </a:p>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25</a:t>
            </a:fld>
            <a:endParaRPr lang="de-DE"/>
          </a:p>
        </p:txBody>
      </p:sp>
    </p:spTree>
    <p:extLst>
      <p:ext uri="{BB962C8B-B14F-4D97-AF65-F5344CB8AC3E}">
        <p14:creationId xmlns:p14="http://schemas.microsoft.com/office/powerpoint/2010/main" val="932642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Aft>
                <a:spcPts val="600"/>
              </a:spcAft>
              <a:buClr>
                <a:srgbClr val="038A5E"/>
              </a:buClr>
              <a:buFont typeface="Arial" panose="020B0604020202020204" pitchFamily="34" charset="0"/>
              <a:buChar char="•"/>
            </a:pPr>
            <a:r>
              <a:rPr lang="en-GB" sz="1200" noProof="0" dirty="0" smtClean="0"/>
              <a:t>Innovation is key element</a:t>
            </a:r>
          </a:p>
          <a:p>
            <a:pPr marL="285750" indent="-285750">
              <a:spcAft>
                <a:spcPts val="600"/>
              </a:spcAft>
              <a:buClr>
                <a:srgbClr val="038A5E"/>
              </a:buClr>
              <a:buFont typeface="Arial" panose="020B0604020202020204" pitchFamily="34" charset="0"/>
              <a:buChar char="•"/>
            </a:pPr>
            <a:r>
              <a:rPr lang="en-GB" sz="1200" noProof="0" dirty="0" smtClean="0"/>
              <a:t>Market definition only as rough approximation</a:t>
            </a:r>
          </a:p>
          <a:p>
            <a:pPr marL="285750" indent="-285750">
              <a:spcAft>
                <a:spcPts val="600"/>
              </a:spcAft>
              <a:buClr>
                <a:srgbClr val="038A5E"/>
              </a:buClr>
              <a:buFont typeface="Arial" panose="020B0604020202020204" pitchFamily="34" charset="0"/>
              <a:buChar char="•"/>
            </a:pPr>
            <a:r>
              <a:rPr lang="en-GB" sz="1200" noProof="0" dirty="0" smtClean="0"/>
              <a:t>Consideration of data and services without actual payment</a:t>
            </a:r>
          </a:p>
          <a:p>
            <a:pPr marL="285750" indent="-285750">
              <a:spcAft>
                <a:spcPts val="600"/>
              </a:spcAft>
              <a:buClr>
                <a:srgbClr val="038A5E"/>
              </a:buClr>
              <a:buFont typeface="Arial" panose="020B0604020202020204" pitchFamily="34" charset="0"/>
              <a:buChar char="•"/>
            </a:pPr>
            <a:endParaRPr lang="en-GB" sz="1200" noProof="0" dirty="0" smtClean="0"/>
          </a:p>
          <a:p>
            <a:pPr marL="0" indent="0">
              <a:spcAft>
                <a:spcPts val="600"/>
              </a:spcAft>
              <a:buClr>
                <a:srgbClr val="038A5E"/>
              </a:buClr>
              <a:buFont typeface="Arial" panose="020B0604020202020204" pitchFamily="34" charset="0"/>
              <a:buNone/>
            </a:pPr>
            <a:r>
              <a:rPr lang="en-GB" sz="1200" noProof="0" dirty="0" smtClean="0"/>
              <a:t>The</a:t>
            </a:r>
            <a:r>
              <a:rPr lang="en-GB" sz="1200" baseline="0" noProof="0" dirty="0" smtClean="0"/>
              <a:t> high degree of abstraction of the European competition law makes it possible to adapt to new economical and technological findings!</a:t>
            </a:r>
            <a:endParaRPr lang="en-GB" sz="1200" noProof="0" dirty="0" smtClean="0"/>
          </a:p>
          <a:p>
            <a:pPr marL="285750" indent="-285750">
              <a:spcAft>
                <a:spcPts val="600"/>
              </a:spcAft>
              <a:buClr>
                <a:srgbClr val="038A5E"/>
              </a:buClr>
              <a:buFont typeface="Arial" panose="020B0604020202020204" pitchFamily="34" charset="0"/>
              <a:buChar char="•"/>
            </a:pPr>
            <a:endParaRPr lang="de-DE" sz="1200" dirty="0" smtClean="0"/>
          </a:p>
          <a:p>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26</a:t>
            </a:fld>
            <a:endParaRPr lang="de-DE"/>
          </a:p>
        </p:txBody>
      </p:sp>
    </p:spTree>
    <p:extLst>
      <p:ext uri="{BB962C8B-B14F-4D97-AF65-F5344CB8AC3E}">
        <p14:creationId xmlns:p14="http://schemas.microsoft.com/office/powerpoint/2010/main" val="903119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Aft>
                <a:spcPts val="600"/>
              </a:spcAft>
              <a:buClr>
                <a:srgbClr val="038A5E"/>
              </a:buClr>
              <a:buFont typeface="Arial" panose="020B0604020202020204" pitchFamily="34" charset="0"/>
              <a:buChar char="•"/>
            </a:pPr>
            <a:r>
              <a:rPr lang="en-GB" sz="1200" noProof="0" dirty="0" smtClean="0"/>
              <a:t>Innovation is key element</a:t>
            </a:r>
          </a:p>
          <a:p>
            <a:pPr marL="285750" indent="-285750">
              <a:spcAft>
                <a:spcPts val="600"/>
              </a:spcAft>
              <a:buClr>
                <a:srgbClr val="038A5E"/>
              </a:buClr>
              <a:buFont typeface="Arial" panose="020B0604020202020204" pitchFamily="34" charset="0"/>
              <a:buChar char="•"/>
            </a:pPr>
            <a:r>
              <a:rPr lang="en-GB" sz="1200" noProof="0" dirty="0" smtClean="0"/>
              <a:t>Market definition only as rough approximation</a:t>
            </a:r>
          </a:p>
          <a:p>
            <a:pPr marL="285750" indent="-285750">
              <a:spcAft>
                <a:spcPts val="600"/>
              </a:spcAft>
              <a:buClr>
                <a:srgbClr val="038A5E"/>
              </a:buClr>
              <a:buFont typeface="Arial" panose="020B0604020202020204" pitchFamily="34" charset="0"/>
              <a:buChar char="•"/>
            </a:pPr>
            <a:r>
              <a:rPr lang="en-GB" sz="1200" noProof="0" dirty="0" smtClean="0"/>
              <a:t>Consideration of data and services without actual payment</a:t>
            </a:r>
          </a:p>
          <a:p>
            <a:pPr marL="285750" indent="-285750">
              <a:spcAft>
                <a:spcPts val="600"/>
              </a:spcAft>
              <a:buClr>
                <a:srgbClr val="038A5E"/>
              </a:buClr>
              <a:buFont typeface="Arial" panose="020B0604020202020204" pitchFamily="34" charset="0"/>
              <a:buChar char="•"/>
            </a:pPr>
            <a:endParaRPr lang="en-GB" sz="1200" noProof="0" dirty="0" smtClean="0"/>
          </a:p>
          <a:p>
            <a:pPr marL="0" indent="0">
              <a:spcAft>
                <a:spcPts val="600"/>
              </a:spcAft>
              <a:buClr>
                <a:srgbClr val="038A5E"/>
              </a:buClr>
              <a:buFont typeface="Arial" panose="020B0604020202020204" pitchFamily="34" charset="0"/>
              <a:buNone/>
            </a:pPr>
            <a:r>
              <a:rPr lang="en-GB" sz="1200" noProof="0" dirty="0" smtClean="0"/>
              <a:t>The</a:t>
            </a:r>
            <a:r>
              <a:rPr lang="en-GB" sz="1200" baseline="0" noProof="0" dirty="0" smtClean="0"/>
              <a:t> high degree of abstraction of the European competition law makes it possible to adapt to new economical and technological findings!</a:t>
            </a:r>
            <a:endParaRPr lang="en-GB" sz="1200" noProof="0" dirty="0" smtClean="0"/>
          </a:p>
          <a:p>
            <a:pPr marL="285750" indent="-285750">
              <a:spcAft>
                <a:spcPts val="600"/>
              </a:spcAft>
              <a:buClr>
                <a:srgbClr val="038A5E"/>
              </a:buClr>
              <a:buFont typeface="Arial" panose="020B0604020202020204" pitchFamily="34" charset="0"/>
              <a:buChar char="•"/>
            </a:pPr>
            <a:endParaRPr lang="de-DE" sz="1200" dirty="0" smtClean="0"/>
          </a:p>
          <a:p>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27</a:t>
            </a:fld>
            <a:endParaRPr lang="de-DE"/>
          </a:p>
        </p:txBody>
      </p:sp>
    </p:spTree>
    <p:extLst>
      <p:ext uri="{BB962C8B-B14F-4D97-AF65-F5344CB8AC3E}">
        <p14:creationId xmlns:p14="http://schemas.microsoft.com/office/powerpoint/2010/main" val="2275723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Aft>
                <a:spcPts val="600"/>
              </a:spcAft>
              <a:buClr>
                <a:srgbClr val="038A5E"/>
              </a:buClr>
              <a:buFont typeface="Arial" panose="020B0604020202020204" pitchFamily="34" charset="0"/>
              <a:buChar char="•"/>
            </a:pPr>
            <a:r>
              <a:rPr lang="en-GB" sz="1200" noProof="0" dirty="0" smtClean="0"/>
              <a:t>Innovation is key element</a:t>
            </a:r>
          </a:p>
          <a:p>
            <a:pPr marL="285750" indent="-285750">
              <a:spcAft>
                <a:spcPts val="600"/>
              </a:spcAft>
              <a:buClr>
                <a:srgbClr val="038A5E"/>
              </a:buClr>
              <a:buFont typeface="Arial" panose="020B0604020202020204" pitchFamily="34" charset="0"/>
              <a:buChar char="•"/>
            </a:pPr>
            <a:r>
              <a:rPr lang="en-GB" sz="1200" noProof="0" dirty="0" smtClean="0"/>
              <a:t>Market definition only as rough approximation</a:t>
            </a:r>
          </a:p>
          <a:p>
            <a:pPr marL="285750" indent="-285750">
              <a:spcAft>
                <a:spcPts val="600"/>
              </a:spcAft>
              <a:buClr>
                <a:srgbClr val="038A5E"/>
              </a:buClr>
              <a:buFont typeface="Arial" panose="020B0604020202020204" pitchFamily="34" charset="0"/>
              <a:buChar char="•"/>
            </a:pPr>
            <a:r>
              <a:rPr lang="en-GB" sz="1200" noProof="0" dirty="0" smtClean="0"/>
              <a:t>Consideration of data and services without actual payment</a:t>
            </a:r>
          </a:p>
          <a:p>
            <a:pPr marL="285750" indent="-285750">
              <a:spcAft>
                <a:spcPts val="600"/>
              </a:spcAft>
              <a:buClr>
                <a:srgbClr val="038A5E"/>
              </a:buClr>
              <a:buFont typeface="Arial" panose="020B0604020202020204" pitchFamily="34" charset="0"/>
              <a:buChar char="•"/>
            </a:pPr>
            <a:endParaRPr lang="en-GB" sz="1200" noProof="0" dirty="0" smtClean="0"/>
          </a:p>
          <a:p>
            <a:pPr marL="0" indent="0">
              <a:spcAft>
                <a:spcPts val="600"/>
              </a:spcAft>
              <a:buClr>
                <a:srgbClr val="038A5E"/>
              </a:buClr>
              <a:buFont typeface="Arial" panose="020B0604020202020204" pitchFamily="34" charset="0"/>
              <a:buNone/>
            </a:pPr>
            <a:r>
              <a:rPr lang="en-GB" sz="1200" noProof="0" dirty="0" smtClean="0"/>
              <a:t>The</a:t>
            </a:r>
            <a:r>
              <a:rPr lang="en-GB" sz="1200" baseline="0" noProof="0" dirty="0" smtClean="0"/>
              <a:t> high degree of abstraction of the European competition law makes it possible to adapt to new economical and technological findings!</a:t>
            </a:r>
            <a:endParaRPr lang="en-GB" sz="1200" noProof="0" dirty="0" smtClean="0"/>
          </a:p>
          <a:p>
            <a:pPr marL="285750" indent="-285750">
              <a:spcAft>
                <a:spcPts val="600"/>
              </a:spcAft>
              <a:buClr>
                <a:srgbClr val="038A5E"/>
              </a:buClr>
              <a:buFont typeface="Arial" panose="020B0604020202020204" pitchFamily="34" charset="0"/>
              <a:buChar char="•"/>
            </a:pPr>
            <a:endParaRPr lang="de-DE" sz="1200" dirty="0" smtClean="0"/>
          </a:p>
          <a:p>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28</a:t>
            </a:fld>
            <a:endParaRPr lang="de-DE"/>
          </a:p>
        </p:txBody>
      </p:sp>
    </p:spTree>
    <p:extLst>
      <p:ext uri="{BB962C8B-B14F-4D97-AF65-F5344CB8AC3E}">
        <p14:creationId xmlns:p14="http://schemas.microsoft.com/office/powerpoint/2010/main" val="2172467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spcAft>
                <a:spcPts val="600"/>
              </a:spcAft>
              <a:buClr>
                <a:srgbClr val="038A5E"/>
              </a:buClr>
              <a:buFont typeface="Arial" panose="020B0604020202020204" pitchFamily="34" charset="0"/>
              <a:buChar char="•"/>
            </a:pPr>
            <a:r>
              <a:rPr lang="en-GB" sz="1200" noProof="0" dirty="0" smtClean="0"/>
              <a:t>Innovation is key element</a:t>
            </a:r>
          </a:p>
          <a:p>
            <a:pPr marL="285750" indent="-285750">
              <a:spcAft>
                <a:spcPts val="600"/>
              </a:spcAft>
              <a:buClr>
                <a:srgbClr val="038A5E"/>
              </a:buClr>
              <a:buFont typeface="Arial" panose="020B0604020202020204" pitchFamily="34" charset="0"/>
              <a:buChar char="•"/>
            </a:pPr>
            <a:r>
              <a:rPr lang="en-GB" sz="1200" noProof="0" dirty="0" smtClean="0"/>
              <a:t>Market definition only as rough approximation</a:t>
            </a:r>
          </a:p>
          <a:p>
            <a:pPr marL="285750" indent="-285750">
              <a:spcAft>
                <a:spcPts val="600"/>
              </a:spcAft>
              <a:buClr>
                <a:srgbClr val="038A5E"/>
              </a:buClr>
              <a:buFont typeface="Arial" panose="020B0604020202020204" pitchFamily="34" charset="0"/>
              <a:buChar char="•"/>
            </a:pPr>
            <a:r>
              <a:rPr lang="en-GB" sz="1200" noProof="0" dirty="0" smtClean="0"/>
              <a:t>Consideration of data and services without actual payment</a:t>
            </a:r>
          </a:p>
          <a:p>
            <a:pPr marL="285750" indent="-285750">
              <a:spcAft>
                <a:spcPts val="600"/>
              </a:spcAft>
              <a:buClr>
                <a:srgbClr val="038A5E"/>
              </a:buClr>
              <a:buFont typeface="Arial" panose="020B0604020202020204" pitchFamily="34" charset="0"/>
              <a:buChar char="•"/>
            </a:pPr>
            <a:endParaRPr lang="en-GB" sz="1200" noProof="0" dirty="0" smtClean="0"/>
          </a:p>
          <a:p>
            <a:pPr marL="0" indent="0">
              <a:spcAft>
                <a:spcPts val="600"/>
              </a:spcAft>
              <a:buClr>
                <a:srgbClr val="038A5E"/>
              </a:buClr>
              <a:buFont typeface="Arial" panose="020B0604020202020204" pitchFamily="34" charset="0"/>
              <a:buNone/>
            </a:pPr>
            <a:r>
              <a:rPr lang="en-GB" sz="1200" noProof="0" dirty="0" smtClean="0"/>
              <a:t>The</a:t>
            </a:r>
            <a:r>
              <a:rPr lang="en-GB" sz="1200" baseline="0" noProof="0" dirty="0" smtClean="0"/>
              <a:t> high degree of abstraction of the European competition law makes it possible to adapt to new economical and technological findings!</a:t>
            </a:r>
            <a:endParaRPr lang="en-GB" sz="1200" noProof="0" dirty="0" smtClean="0"/>
          </a:p>
          <a:p>
            <a:pPr marL="285750" indent="-285750">
              <a:spcAft>
                <a:spcPts val="600"/>
              </a:spcAft>
              <a:buClr>
                <a:srgbClr val="038A5E"/>
              </a:buClr>
              <a:buFont typeface="Arial" panose="020B0604020202020204" pitchFamily="34" charset="0"/>
              <a:buChar char="•"/>
            </a:pPr>
            <a:endParaRPr lang="de-DE" sz="1200" dirty="0" smtClean="0"/>
          </a:p>
          <a:p>
            <a:endParaRPr lang="en-GB" dirty="0"/>
          </a:p>
        </p:txBody>
      </p:sp>
      <p:sp>
        <p:nvSpPr>
          <p:cNvPr id="4" name="Foliennummernplatzhalter 3"/>
          <p:cNvSpPr>
            <a:spLocks noGrp="1"/>
          </p:cNvSpPr>
          <p:nvPr>
            <p:ph type="sldNum" sz="quarter" idx="10"/>
          </p:nvPr>
        </p:nvSpPr>
        <p:spPr/>
        <p:txBody>
          <a:bodyPr/>
          <a:lstStyle/>
          <a:p>
            <a:fld id="{561C772C-9081-4FF3-8684-BB80224C1961}" type="slidenum">
              <a:rPr lang="de-DE" smtClean="0"/>
              <a:t>29</a:t>
            </a:fld>
            <a:endParaRPr lang="de-DE"/>
          </a:p>
        </p:txBody>
      </p:sp>
    </p:spTree>
    <p:extLst>
      <p:ext uri="{BB962C8B-B14F-4D97-AF65-F5344CB8AC3E}">
        <p14:creationId xmlns:p14="http://schemas.microsoft.com/office/powerpoint/2010/main" val="54554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smtClean="0"/>
          </a:p>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3</a:t>
            </a:fld>
            <a:endParaRPr lang="de-DE"/>
          </a:p>
        </p:txBody>
      </p:sp>
    </p:spTree>
    <p:extLst>
      <p:ext uri="{BB962C8B-B14F-4D97-AF65-F5344CB8AC3E}">
        <p14:creationId xmlns:p14="http://schemas.microsoft.com/office/powerpoint/2010/main" val="1157485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Android</a:t>
            </a:r>
            <a:r>
              <a:rPr lang="en-GB" baseline="0" noProof="0" dirty="0" smtClean="0"/>
              <a:t> is a software platform that brings together developers and users. It allows </a:t>
            </a:r>
            <a:r>
              <a:rPr lang="en-GB" baseline="0" noProof="0" dirty="0" err="1" smtClean="0"/>
              <a:t>independet</a:t>
            </a:r>
            <a:r>
              <a:rPr lang="en-GB" baseline="0" noProof="0" dirty="0" smtClean="0"/>
              <a:t> firms like apps developers to introduce innovations into an established environment.</a:t>
            </a:r>
            <a:endParaRPr lang="en-GB" noProof="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31</a:t>
            </a:fld>
            <a:endParaRPr lang="de-DE"/>
          </a:p>
        </p:txBody>
      </p:sp>
    </p:spTree>
    <p:extLst>
      <p:ext uri="{BB962C8B-B14F-4D97-AF65-F5344CB8AC3E}">
        <p14:creationId xmlns:p14="http://schemas.microsoft.com/office/powerpoint/2010/main" val="2011273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noProof="0" dirty="0" smtClean="0"/>
          </a:p>
          <a:p>
            <a:r>
              <a:rPr lang="en-GB" noProof="0" dirty="0" smtClean="0"/>
              <a:t>The FCO</a:t>
            </a:r>
            <a:r>
              <a:rPr lang="en-GB" baseline="0" noProof="0" dirty="0" smtClean="0"/>
              <a:t> came to the conclusion that the marketplace is a horizontal cooperation which</a:t>
            </a:r>
            <a:r>
              <a:rPr lang="en-GB" sz="1200" b="0" i="0" kern="1200" noProof="0" dirty="0" smtClean="0">
                <a:solidFill>
                  <a:schemeClr val="tx1"/>
                </a:solidFill>
                <a:effectLst/>
                <a:latin typeface="+mn-lt"/>
                <a:ea typeface="+mn-ea"/>
                <a:cs typeface="+mn-cs"/>
              </a:rPr>
              <a:t> may affect trade between Member States and which has as their object or effect the prevention, restriction or distortion of competition within the internal market. Price parity</a:t>
            </a:r>
            <a:r>
              <a:rPr lang="en-GB" sz="1200" b="0" i="0" kern="1200" baseline="0" noProof="0" dirty="0" smtClean="0">
                <a:solidFill>
                  <a:schemeClr val="tx1"/>
                </a:solidFill>
                <a:effectLst/>
                <a:latin typeface="+mn-lt"/>
                <a:ea typeface="+mn-ea"/>
                <a:cs typeface="+mn-cs"/>
              </a:rPr>
              <a:t> clauses do not contribute to</a:t>
            </a:r>
            <a:r>
              <a:rPr lang="en-GB" sz="1200" b="0" i="0" kern="1200" noProof="0" dirty="0" smtClean="0">
                <a:solidFill>
                  <a:schemeClr val="tx1"/>
                </a:solidFill>
                <a:effectLst/>
                <a:latin typeface="+mn-lt"/>
                <a:ea typeface="+mn-ea"/>
                <a:cs typeface="+mn-cs"/>
              </a:rPr>
              <a:t> improving the production or distribution of goods or to promoting technical or economic progress, while allowing consumers a fair share of the resulting benefit.</a:t>
            </a:r>
          </a:p>
          <a:p>
            <a:r>
              <a:rPr lang="en-GB" sz="1200" b="0" i="0" kern="1200" noProof="0" dirty="0" smtClean="0">
                <a:solidFill>
                  <a:schemeClr val="tx1"/>
                </a:solidFill>
                <a:effectLst/>
                <a:latin typeface="+mn-lt"/>
                <a:ea typeface="+mn-ea"/>
                <a:cs typeface="+mn-cs"/>
              </a:rPr>
              <a:t>Price</a:t>
            </a:r>
            <a:r>
              <a:rPr lang="en-GB" sz="1200" b="0" i="0" kern="1200" baseline="0" noProof="0" dirty="0" smtClean="0">
                <a:solidFill>
                  <a:schemeClr val="tx1"/>
                </a:solidFill>
                <a:effectLst/>
                <a:latin typeface="+mn-lt"/>
                <a:ea typeface="+mn-ea"/>
                <a:cs typeface="+mn-cs"/>
              </a:rPr>
              <a:t> parity create entry barriers. The most relevant parameter of competition – the fees paid for the platform service – are neutralized by price parity clauses because low fees cannot be passed on to customers.</a:t>
            </a:r>
            <a:endParaRPr lang="en-GB" sz="1200" b="0" i="0" kern="1200" noProof="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61C772C-9081-4FF3-8684-BB80224C1961}" type="slidenum">
              <a:rPr lang="de-DE" smtClean="0"/>
              <a:t>32</a:t>
            </a:fld>
            <a:endParaRPr lang="de-DE"/>
          </a:p>
        </p:txBody>
      </p:sp>
    </p:spTree>
    <p:extLst>
      <p:ext uri="{BB962C8B-B14F-4D97-AF65-F5344CB8AC3E}">
        <p14:creationId xmlns:p14="http://schemas.microsoft.com/office/powerpoint/2010/main" val="820975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Examples for the dynamic character of many markets: 	Blackberry Messenger </a:t>
            </a:r>
            <a:r>
              <a:rPr lang="en-GB" baseline="0" noProof="0" dirty="0" smtClean="0">
                <a:sym typeface="Wingdings" panose="05000000000000000000" pitchFamily="2" charset="2"/>
              </a:rPr>
              <a:t> WhatsApp </a:t>
            </a:r>
          </a:p>
          <a:p>
            <a:r>
              <a:rPr lang="en-GB" baseline="0" noProof="0" dirty="0" smtClean="0">
                <a:sym typeface="Wingdings" panose="05000000000000000000" pitchFamily="2" charset="2"/>
              </a:rPr>
              <a:t>					</a:t>
            </a:r>
            <a:r>
              <a:rPr lang="en-GB" baseline="0" noProof="0" dirty="0" err="1" smtClean="0">
                <a:sym typeface="Wingdings" panose="05000000000000000000" pitchFamily="2" charset="2"/>
              </a:rPr>
              <a:t>MySpace</a:t>
            </a:r>
            <a:r>
              <a:rPr lang="en-GB" baseline="0" noProof="0" dirty="0" smtClean="0">
                <a:sym typeface="Wingdings" panose="05000000000000000000" pitchFamily="2" charset="2"/>
              </a:rPr>
              <a:t>  Facebook  Instagram?</a:t>
            </a:r>
          </a:p>
          <a:p>
            <a:r>
              <a:rPr lang="en-GB" baseline="0" noProof="0" dirty="0" smtClean="0">
                <a:sym typeface="Wingdings" panose="05000000000000000000" pitchFamily="2" charset="2"/>
              </a:rPr>
              <a:t>					yahoo  google</a:t>
            </a:r>
            <a:endParaRPr lang="en-GB" baseline="0" noProof="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33</a:t>
            </a:fld>
            <a:endParaRPr lang="de-DE"/>
          </a:p>
        </p:txBody>
      </p:sp>
    </p:spTree>
    <p:extLst>
      <p:ext uri="{BB962C8B-B14F-4D97-AF65-F5344CB8AC3E}">
        <p14:creationId xmlns:p14="http://schemas.microsoft.com/office/powerpoint/2010/main" val="4018510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Thus far</a:t>
            </a:r>
            <a:r>
              <a:rPr lang="en-GB" baseline="0" noProof="0" dirty="0" smtClean="0"/>
              <a:t> access to data has not been a factor. Should there be a change?</a:t>
            </a:r>
          </a:p>
          <a:p>
            <a:r>
              <a:rPr lang="en-GB" noProof="0" dirty="0" smtClean="0"/>
              <a:t>Majority opinion:</a:t>
            </a:r>
            <a:r>
              <a:rPr lang="en-GB" baseline="0" noProof="0" dirty="0" smtClean="0"/>
              <a:t> Competition law should not be used for data protection</a:t>
            </a:r>
          </a:p>
          <a:p>
            <a:endParaRPr lang="en-GB" baseline="0" noProof="0" dirty="0" smtClean="0"/>
          </a:p>
          <a:p>
            <a:r>
              <a:rPr lang="en-GB" baseline="0" noProof="0" dirty="0" smtClean="0"/>
              <a:t>Several suggestions (especially regarding google):</a:t>
            </a:r>
          </a:p>
          <a:p>
            <a:endParaRPr lang="en-GB" baseline="0" noProof="0" dirty="0" smtClean="0"/>
          </a:p>
          <a:p>
            <a:pPr marL="171450" indent="-171450">
              <a:buFontTx/>
              <a:buChar char="-"/>
            </a:pPr>
            <a:r>
              <a:rPr lang="en-GB" baseline="0" noProof="0" dirty="0" smtClean="0"/>
              <a:t>Google should be required to share its specific search engine data to foster competition in search engine markets. </a:t>
            </a:r>
            <a:r>
              <a:rPr lang="en-GB" baseline="0" noProof="0" dirty="0" smtClean="0">
                <a:sym typeface="Wingdings" panose="05000000000000000000" pitchFamily="2" charset="2"/>
              </a:rPr>
              <a:t> competitors could use this information to develop a better search algorithm  Problem: data protection!</a:t>
            </a:r>
          </a:p>
          <a:p>
            <a:pPr marL="171450" indent="-171450">
              <a:buFontTx/>
              <a:buChar char="-"/>
            </a:pPr>
            <a:r>
              <a:rPr lang="en-GB" baseline="0" noProof="0" dirty="0" smtClean="0">
                <a:sym typeface="Wingdings" panose="05000000000000000000" pitchFamily="2" charset="2"/>
              </a:rPr>
              <a:t>Mandate google to colour the background of links to its own subsidiaries in a similar manner as sponsored links.  increased transparency  consumers can evaluate the quality of the results and, in case they are not satisfied, can switch to other search services.</a:t>
            </a:r>
          </a:p>
          <a:p>
            <a:pPr marL="171450" indent="-171450">
              <a:buFontTx/>
              <a:buChar char="-"/>
            </a:pPr>
            <a:r>
              <a:rPr lang="en-GB" baseline="0" noProof="0" dirty="0" smtClean="0">
                <a:sym typeface="Wingdings" panose="05000000000000000000" pitchFamily="2" charset="2"/>
              </a:rPr>
              <a:t>No intervention at all! Process of creative destruction by innovative and disruptive technologies!</a:t>
            </a:r>
          </a:p>
          <a:p>
            <a:pPr marL="171450" indent="-171450">
              <a:buFontTx/>
              <a:buChar char="-"/>
            </a:pPr>
            <a:endParaRPr lang="en-GB" noProof="0" dirty="0"/>
          </a:p>
        </p:txBody>
      </p:sp>
      <p:sp>
        <p:nvSpPr>
          <p:cNvPr id="4" name="Foliennummernplatzhalter 3"/>
          <p:cNvSpPr>
            <a:spLocks noGrp="1"/>
          </p:cNvSpPr>
          <p:nvPr>
            <p:ph type="sldNum" sz="quarter" idx="10"/>
          </p:nvPr>
        </p:nvSpPr>
        <p:spPr/>
        <p:txBody>
          <a:bodyPr/>
          <a:lstStyle/>
          <a:p>
            <a:fld id="{61F95408-6B51-463A-B08A-78D8796E8CF1}" type="slidenum">
              <a:rPr lang="de-DE" smtClean="0"/>
              <a:t>34</a:t>
            </a:fld>
            <a:endParaRPr lang="de-DE"/>
          </a:p>
        </p:txBody>
      </p:sp>
    </p:spTree>
    <p:extLst>
      <p:ext uri="{BB962C8B-B14F-4D97-AF65-F5344CB8AC3E}">
        <p14:creationId xmlns:p14="http://schemas.microsoft.com/office/powerpoint/2010/main" val="383581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1C772C-9081-4FF3-8684-BB80224C1961}" type="slidenum">
              <a:rPr lang="de-DE" smtClean="0"/>
              <a:t>4</a:t>
            </a:fld>
            <a:endParaRPr lang="de-DE"/>
          </a:p>
        </p:txBody>
      </p:sp>
    </p:spTree>
    <p:extLst>
      <p:ext uri="{BB962C8B-B14F-4D97-AF65-F5344CB8AC3E}">
        <p14:creationId xmlns:p14="http://schemas.microsoft.com/office/powerpoint/2010/main" val="14998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5</a:t>
            </a:fld>
            <a:endParaRPr lang="de-DE"/>
          </a:p>
        </p:txBody>
      </p:sp>
    </p:spTree>
    <p:extLst>
      <p:ext uri="{BB962C8B-B14F-4D97-AF65-F5344CB8AC3E}">
        <p14:creationId xmlns:p14="http://schemas.microsoft.com/office/powerpoint/2010/main" val="515028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In order to determine whether the undertaking in a dominant position</a:t>
            </a:r>
            <a:r>
              <a:rPr lang="en-GB" baseline="0" noProof="0" dirty="0" smtClean="0"/>
              <a:t> has abused such a position, it is necessary to consider all the circumstances and to investigate whether the practice tends, for example, to bar competitors from access to the market, to apply dissimilar conditions to equivalent transactions with other trading parties, thereby placing them at a competitive disadvantage, or to strengthen the dominant position by distorting competition.</a:t>
            </a:r>
          </a:p>
          <a:p>
            <a:endParaRPr lang="en-GB" baseline="0" noProof="0" dirty="0" smtClean="0"/>
          </a:p>
          <a:p>
            <a:r>
              <a:rPr lang="en-GB" baseline="0" noProof="0" dirty="0" smtClean="0"/>
              <a:t>Market definition: it‘s not clear at all which substitutes people would use if google charged a price for their search service.</a:t>
            </a:r>
          </a:p>
          <a:p>
            <a:endParaRPr lang="de-DE" baseline="0" noProof="0" dirty="0" smtClean="0"/>
          </a:p>
          <a:p>
            <a:r>
              <a:rPr lang="en-GB" dirty="0" smtClean="0">
                <a:sym typeface="Wingdings" panose="05000000000000000000" pitchFamily="2" charset="2"/>
              </a:rPr>
              <a:t>Aspects to be considered</a:t>
            </a:r>
          </a:p>
          <a:p>
            <a:pPr marL="285750" indent="-285750">
              <a:buFont typeface="Wingdings"/>
              <a:buChar char="à"/>
            </a:pPr>
            <a:r>
              <a:rPr lang="en-GB" dirty="0" smtClean="0">
                <a:sym typeface="Wingdings" panose="05000000000000000000" pitchFamily="2" charset="2"/>
              </a:rPr>
              <a:t>Market definition  market for general search service?</a:t>
            </a:r>
          </a:p>
          <a:p>
            <a:pPr marL="285750" indent="-285750">
              <a:buFont typeface="Wingdings"/>
              <a:buChar char="à"/>
            </a:pPr>
            <a:r>
              <a:rPr lang="en-GB" dirty="0" smtClean="0">
                <a:sym typeface="Wingdings" panose="05000000000000000000" pitchFamily="2" charset="2"/>
              </a:rPr>
              <a:t>Low switching costs </a:t>
            </a:r>
          </a:p>
          <a:p>
            <a:pPr marL="285750" indent="-285750">
              <a:buFont typeface="Wingdings"/>
              <a:buChar char="à"/>
            </a:pPr>
            <a:r>
              <a:rPr lang="en-GB" dirty="0" smtClean="0">
                <a:sym typeface="Wingdings" panose="05000000000000000000" pitchFamily="2" charset="2"/>
              </a:rPr>
              <a:t>Multi-homing possible</a:t>
            </a:r>
          </a:p>
          <a:p>
            <a:pPr marL="285750" indent="-285750">
              <a:buFont typeface="Wingdings"/>
              <a:buChar char="à"/>
            </a:pPr>
            <a:r>
              <a:rPr lang="en-GB" dirty="0" smtClean="0">
                <a:sym typeface="Wingdings" panose="05000000000000000000" pitchFamily="2" charset="2"/>
              </a:rPr>
              <a:t>Essential facility?</a:t>
            </a:r>
            <a:endParaRPr lang="en-GB" dirty="0" smtClean="0"/>
          </a:p>
          <a:p>
            <a:endParaRPr lang="en-GB" noProof="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6</a:t>
            </a:fld>
            <a:endParaRPr lang="de-DE"/>
          </a:p>
        </p:txBody>
      </p:sp>
    </p:spTree>
    <p:extLst>
      <p:ext uri="{BB962C8B-B14F-4D97-AF65-F5344CB8AC3E}">
        <p14:creationId xmlns:p14="http://schemas.microsoft.com/office/powerpoint/2010/main" val="192704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noProof="0" dirty="0" smtClean="0"/>
              <a:t>In order to determine whether the undertaking in a dominant position</a:t>
            </a:r>
            <a:r>
              <a:rPr lang="en-GB" baseline="0" noProof="0" dirty="0" smtClean="0"/>
              <a:t> has abused such a position, it is necessary to consider all the circumstances and to investigate whether the practice tends, for example, to bar competitors from access to the market, to apply dissimilar conditions to equivalent transactions with other trading parties, thereby placing them at a competitive disadvantage, or to strengthen the dominant position by distorting competition.</a:t>
            </a:r>
          </a:p>
          <a:p>
            <a:endParaRPr lang="en-GB" baseline="0" noProof="0" dirty="0" smtClean="0"/>
          </a:p>
          <a:p>
            <a:r>
              <a:rPr lang="en-GB" baseline="0" noProof="0" dirty="0" smtClean="0"/>
              <a:t>Market definition: it‘s not clear at all which substitutes people would use if google charged a price for their search service.</a:t>
            </a:r>
          </a:p>
          <a:p>
            <a:endParaRPr lang="de-DE" baseline="0" noProof="0" dirty="0" smtClean="0"/>
          </a:p>
          <a:p>
            <a:r>
              <a:rPr lang="en-GB" dirty="0" smtClean="0">
                <a:sym typeface="Wingdings" panose="05000000000000000000" pitchFamily="2" charset="2"/>
              </a:rPr>
              <a:t>Aspects to be considered</a:t>
            </a:r>
          </a:p>
          <a:p>
            <a:pPr marL="285750" indent="-285750">
              <a:buFont typeface="Wingdings"/>
              <a:buChar char="à"/>
            </a:pPr>
            <a:r>
              <a:rPr lang="en-GB" dirty="0" smtClean="0">
                <a:sym typeface="Wingdings" panose="05000000000000000000" pitchFamily="2" charset="2"/>
              </a:rPr>
              <a:t>Market definition  market for general search service?</a:t>
            </a:r>
          </a:p>
          <a:p>
            <a:pPr marL="285750" indent="-285750">
              <a:buFont typeface="Wingdings"/>
              <a:buChar char="à"/>
            </a:pPr>
            <a:r>
              <a:rPr lang="en-GB" dirty="0" smtClean="0">
                <a:sym typeface="Wingdings" panose="05000000000000000000" pitchFamily="2" charset="2"/>
              </a:rPr>
              <a:t>Low switching costs </a:t>
            </a:r>
          </a:p>
          <a:p>
            <a:pPr marL="285750" indent="-285750">
              <a:buFont typeface="Wingdings"/>
              <a:buChar char="à"/>
            </a:pPr>
            <a:r>
              <a:rPr lang="en-GB" dirty="0" smtClean="0">
                <a:sym typeface="Wingdings" panose="05000000000000000000" pitchFamily="2" charset="2"/>
              </a:rPr>
              <a:t>Multi-homing possible</a:t>
            </a:r>
          </a:p>
          <a:p>
            <a:pPr marL="285750" indent="-285750">
              <a:buFont typeface="Wingdings"/>
              <a:buChar char="à"/>
            </a:pPr>
            <a:r>
              <a:rPr lang="en-GB" dirty="0" smtClean="0">
                <a:sym typeface="Wingdings" panose="05000000000000000000" pitchFamily="2" charset="2"/>
              </a:rPr>
              <a:t>Essential facility?</a:t>
            </a:r>
            <a:endParaRPr lang="en-GB" dirty="0" smtClean="0"/>
          </a:p>
          <a:p>
            <a:endParaRPr lang="en-GB" noProof="0" dirty="0" smtClean="0"/>
          </a:p>
        </p:txBody>
      </p:sp>
      <p:sp>
        <p:nvSpPr>
          <p:cNvPr id="4" name="Foliennummernplatzhalter 3"/>
          <p:cNvSpPr>
            <a:spLocks noGrp="1"/>
          </p:cNvSpPr>
          <p:nvPr>
            <p:ph type="sldNum" sz="quarter" idx="10"/>
          </p:nvPr>
        </p:nvSpPr>
        <p:spPr/>
        <p:txBody>
          <a:bodyPr/>
          <a:lstStyle/>
          <a:p>
            <a:fld id="{561C772C-9081-4FF3-8684-BB80224C1961}" type="slidenum">
              <a:rPr lang="de-DE" smtClean="0"/>
              <a:t>7</a:t>
            </a:fld>
            <a:endParaRPr lang="de-DE"/>
          </a:p>
        </p:txBody>
      </p:sp>
    </p:spTree>
    <p:extLst>
      <p:ext uri="{BB962C8B-B14F-4D97-AF65-F5344CB8AC3E}">
        <p14:creationId xmlns:p14="http://schemas.microsoft.com/office/powerpoint/2010/main" val="399161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smtClean="0"/>
          </a:p>
          <a:p>
            <a:endParaRPr lang="de-DE"/>
          </a:p>
        </p:txBody>
      </p:sp>
      <p:sp>
        <p:nvSpPr>
          <p:cNvPr id="4" name="Foliennummernplatzhalter 3"/>
          <p:cNvSpPr>
            <a:spLocks noGrp="1"/>
          </p:cNvSpPr>
          <p:nvPr>
            <p:ph type="sldNum" sz="quarter" idx="10"/>
          </p:nvPr>
        </p:nvSpPr>
        <p:spPr/>
        <p:txBody>
          <a:bodyPr/>
          <a:lstStyle/>
          <a:p>
            <a:fld id="{561C772C-9081-4FF3-8684-BB80224C1961}" type="slidenum">
              <a:rPr lang="de-DE" smtClean="0"/>
              <a:t>8</a:t>
            </a:fld>
            <a:endParaRPr lang="de-DE"/>
          </a:p>
        </p:txBody>
      </p:sp>
    </p:spTree>
    <p:extLst>
      <p:ext uri="{BB962C8B-B14F-4D97-AF65-F5344CB8AC3E}">
        <p14:creationId xmlns:p14="http://schemas.microsoft.com/office/powerpoint/2010/main" val="1195575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aseline="0" noProof="0" dirty="0" smtClean="0"/>
              <a:t>			</a:t>
            </a:r>
          </a:p>
          <a:p>
            <a:r>
              <a:rPr lang="en-GB" baseline="0" noProof="0" dirty="0" smtClean="0"/>
              <a:t>			</a:t>
            </a:r>
            <a:endParaRPr lang="en-GB" noProof="0" dirty="0"/>
          </a:p>
        </p:txBody>
      </p:sp>
      <p:sp>
        <p:nvSpPr>
          <p:cNvPr id="4" name="Foliennummernplatzhalter 3"/>
          <p:cNvSpPr>
            <a:spLocks noGrp="1"/>
          </p:cNvSpPr>
          <p:nvPr>
            <p:ph type="sldNum" sz="quarter" idx="10"/>
          </p:nvPr>
        </p:nvSpPr>
        <p:spPr/>
        <p:txBody>
          <a:bodyPr/>
          <a:lstStyle/>
          <a:p>
            <a:fld id="{561C772C-9081-4FF3-8684-BB80224C1961}" type="slidenum">
              <a:rPr lang="de-DE" smtClean="0"/>
              <a:t>9</a:t>
            </a:fld>
            <a:endParaRPr lang="de-DE"/>
          </a:p>
        </p:txBody>
      </p:sp>
    </p:spTree>
    <p:extLst>
      <p:ext uri="{BB962C8B-B14F-4D97-AF65-F5344CB8AC3E}">
        <p14:creationId xmlns:p14="http://schemas.microsoft.com/office/powerpoint/2010/main" val="2937526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028" name="Picture 4" descr="http://www.uni-bayreuth.de/beschaeftigte/corporate_design/download/Logo_gruen_gif.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48264" y="5877339"/>
            <a:ext cx="1895475" cy="5905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platzhalter 16"/>
          <p:cNvSpPr>
            <a:spLocks noGrp="1"/>
          </p:cNvSpPr>
          <p:nvPr>
            <p:ph type="body" sz="quarter" idx="10"/>
          </p:nvPr>
        </p:nvSpPr>
        <p:spPr>
          <a:xfrm>
            <a:off x="395536" y="3284984"/>
            <a:ext cx="8232775" cy="2592355"/>
          </a:xfrm>
          <a:prstGeom prst="rect">
            <a:avLst/>
          </a:prstGeom>
        </p:spPr>
        <p:txBody>
          <a:bodyPr/>
          <a:lstStyle>
            <a:lvl1pPr>
              <a:defRPr baseline="0">
                <a:solidFill>
                  <a:srgbClr val="038A5E"/>
                </a:solidFill>
              </a:defRPr>
            </a:lvl1pPr>
            <a:lvl2pPr>
              <a:spcBef>
                <a:spcPts val="0"/>
              </a:spcBef>
              <a:defRPr sz="2800">
                <a:solidFill>
                  <a:srgbClr val="545454"/>
                </a:solidFill>
              </a:defRPr>
            </a:lvl2pPr>
          </a:lstStyle>
          <a:p>
            <a:pPr lvl="0"/>
            <a:endParaRPr lang="de-DE" dirty="0" smtClean="0"/>
          </a:p>
          <a:p>
            <a:pPr lvl="0"/>
            <a:r>
              <a:rPr lang="de-DE" dirty="0" smtClean="0"/>
              <a:t>[Titel der Präsentation eingeben]</a:t>
            </a:r>
          </a:p>
          <a:p>
            <a:pPr lvl="1"/>
            <a:r>
              <a:rPr lang="de-DE" dirty="0" smtClean="0"/>
              <a:t>Prof. Dr. Rupprecht Podszun</a:t>
            </a:r>
          </a:p>
          <a:p>
            <a:pPr lvl="1"/>
            <a:r>
              <a:rPr lang="de-DE" dirty="0" smtClean="0"/>
              <a:t>[Name der Konferenz], [Datum]</a:t>
            </a:r>
          </a:p>
        </p:txBody>
      </p:sp>
    </p:spTree>
    <p:extLst>
      <p:ext uri="{BB962C8B-B14F-4D97-AF65-F5344CB8AC3E}">
        <p14:creationId xmlns:p14="http://schemas.microsoft.com/office/powerpoint/2010/main" val="42390752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3" name="Picture 7" descr="ubt-log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9514" y="5706880"/>
            <a:ext cx="75723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userDrawn="1"/>
        </p:nvSpPr>
        <p:spPr>
          <a:xfrm>
            <a:off x="1146751" y="5956772"/>
            <a:ext cx="7488832" cy="523220"/>
          </a:xfrm>
          <a:prstGeom prst="rect">
            <a:avLst/>
          </a:prstGeom>
          <a:noFill/>
        </p:spPr>
        <p:txBody>
          <a:bodyPr wrap="square" rtlCol="0">
            <a:spAutoFit/>
          </a:bodyPr>
          <a:lstStyle/>
          <a:p>
            <a:r>
              <a:rPr lang="de-DE" sz="1400" dirty="0" smtClean="0">
                <a:solidFill>
                  <a:srgbClr val="545454"/>
                </a:solidFill>
              </a:rPr>
              <a:t>Prof. Dr. Rupprecht Podszun</a:t>
            </a:r>
          </a:p>
          <a:p>
            <a:r>
              <a:rPr lang="de-DE" sz="1400" smtClean="0">
                <a:solidFill>
                  <a:srgbClr val="545454"/>
                </a:solidFill>
              </a:rPr>
              <a:t>Universität Bayreuth</a:t>
            </a:r>
            <a:endParaRPr lang="de-DE" sz="1400" dirty="0">
              <a:solidFill>
                <a:srgbClr val="545454"/>
              </a:solidFill>
            </a:endParaRPr>
          </a:p>
        </p:txBody>
      </p:sp>
    </p:spTree>
    <p:extLst>
      <p:ext uri="{BB962C8B-B14F-4D97-AF65-F5344CB8AC3E}">
        <p14:creationId xmlns:p14="http://schemas.microsoft.com/office/powerpoint/2010/main" val="1177060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68313" y="333375"/>
            <a:ext cx="8207375" cy="550863"/>
          </a:xfrm>
          <a:prstGeom prst="rect">
            <a:avLst/>
          </a:prstGeom>
        </p:spPr>
        <p:txBody>
          <a:bodyPr/>
          <a:lstStyle>
            <a:lvl1pPr>
              <a:defRPr>
                <a:solidFill>
                  <a:srgbClr val="038A5E"/>
                </a:solidFill>
              </a:defRPr>
            </a:lvl1pPr>
          </a:lstStyle>
          <a:p>
            <a:r>
              <a:rPr lang="de-DE" smtClean="0"/>
              <a:t>Titelmasterformat durch Klicken bearbeiten</a:t>
            </a:r>
            <a:endParaRPr lang="de-DE"/>
          </a:p>
        </p:txBody>
      </p:sp>
      <p:sp>
        <p:nvSpPr>
          <p:cNvPr id="3" name="Inhaltsplatzhalter 2"/>
          <p:cNvSpPr>
            <a:spLocks noGrp="1"/>
          </p:cNvSpPr>
          <p:nvPr>
            <p:ph idx="1"/>
          </p:nvPr>
        </p:nvSpPr>
        <p:spPr>
          <a:xfrm>
            <a:off x="457200" y="1052513"/>
            <a:ext cx="8218488" cy="4681537"/>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7" descr="ubt-logo-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9514" y="5706880"/>
            <a:ext cx="757237"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p:cNvSpPr txBox="1"/>
          <p:nvPr userDrawn="1"/>
        </p:nvSpPr>
        <p:spPr>
          <a:xfrm>
            <a:off x="1146751" y="5956772"/>
            <a:ext cx="7488832" cy="523220"/>
          </a:xfrm>
          <a:prstGeom prst="rect">
            <a:avLst/>
          </a:prstGeom>
          <a:noFill/>
        </p:spPr>
        <p:txBody>
          <a:bodyPr wrap="square" rtlCol="0">
            <a:spAutoFit/>
          </a:bodyPr>
          <a:lstStyle/>
          <a:p>
            <a:r>
              <a:rPr lang="de-DE" sz="1400" dirty="0" smtClean="0">
                <a:solidFill>
                  <a:srgbClr val="545454"/>
                </a:solidFill>
              </a:rPr>
              <a:t>Prof. Dr. Rupprecht Podszun</a:t>
            </a:r>
          </a:p>
          <a:p>
            <a:r>
              <a:rPr lang="de-DE" sz="1400" smtClean="0">
                <a:solidFill>
                  <a:srgbClr val="545454"/>
                </a:solidFill>
              </a:rPr>
              <a:t>Universität Bayreuth</a:t>
            </a:r>
            <a:endParaRPr lang="de-DE" sz="1400" dirty="0">
              <a:solidFill>
                <a:srgbClr val="545454"/>
              </a:solidFill>
            </a:endParaRPr>
          </a:p>
        </p:txBody>
      </p:sp>
    </p:spTree>
    <p:extLst>
      <p:ext uri="{BB962C8B-B14F-4D97-AF65-F5344CB8AC3E}">
        <p14:creationId xmlns:p14="http://schemas.microsoft.com/office/powerpoint/2010/main" val="23564088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96329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2" r:id="rId3"/>
  </p:sldLayoutIdLst>
  <p:timing>
    <p:tnLst>
      <p:par>
        <p:cTn id="1" dur="indefinite" restart="never" nodeType="tmRoot"/>
      </p:par>
    </p:tnLst>
  </p:timing>
  <p:txStyles>
    <p:titleStyle>
      <a:lvl1pPr algn="ctr" defTabSz="914400" rtl="0" eaLnBrk="1" latinLnBrk="0" hangingPunct="1">
        <a:spcBef>
          <a:spcPct val="0"/>
        </a:spcBef>
        <a:buNone/>
        <a:defRPr sz="3600" kern="1200" baseline="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6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2pPr>
      <a:lvl3pPr marL="914400" indent="0" algn="l" defTabSz="914400" rtl="0" eaLnBrk="1" latinLnBrk="0" hangingPunct="1">
        <a:spcBef>
          <a:spcPct val="20000"/>
        </a:spcBef>
        <a:buClr>
          <a:srgbClr val="038A5E"/>
        </a:buClr>
        <a:buFont typeface="Arial" panose="020B0604020202020204" pitchFamily="34" charset="0"/>
        <a:buNone/>
        <a:defRPr sz="2800" kern="1200" baseline="0">
          <a:solidFill>
            <a:schemeClr val="tx1"/>
          </a:solidFill>
          <a:latin typeface="+mn-lt"/>
          <a:ea typeface="+mn-ea"/>
          <a:cs typeface="+mn-cs"/>
        </a:defRPr>
      </a:lvl3pPr>
      <a:lvl4pPr marL="1714500" indent="-342900" algn="l" defTabSz="914400" rtl="0" eaLnBrk="1" latinLnBrk="0" hangingPunct="1">
        <a:spcBef>
          <a:spcPct val="20000"/>
        </a:spcBef>
        <a:buClr>
          <a:srgbClr val="038A5E"/>
        </a:buClr>
        <a:buFont typeface="Arial" panose="020B0604020202020204" pitchFamily="34" charset="0"/>
        <a:buChar char="•"/>
        <a:defRPr sz="2000" kern="1200" baseline="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48162" y="2420888"/>
            <a:ext cx="8352928" cy="2585323"/>
          </a:xfrm>
          <a:prstGeom prst="rect">
            <a:avLst/>
          </a:prstGeom>
          <a:noFill/>
        </p:spPr>
        <p:txBody>
          <a:bodyPr wrap="square" rtlCol="0">
            <a:spAutoFit/>
          </a:bodyPr>
          <a:lstStyle/>
          <a:p>
            <a:r>
              <a:rPr lang="de-DE" sz="2400" b="1" dirty="0">
                <a:solidFill>
                  <a:srgbClr val="545454"/>
                </a:solidFill>
              </a:rPr>
              <a:t>Prof. Dr. Rupprecht Podszun</a:t>
            </a:r>
          </a:p>
          <a:p>
            <a:endParaRPr lang="de-DE" sz="3600" b="1" dirty="0" smtClean="0">
              <a:solidFill>
                <a:srgbClr val="038A5E"/>
              </a:solidFill>
              <a:latin typeface="+mj-lt"/>
            </a:endParaRPr>
          </a:p>
          <a:p>
            <a:r>
              <a:rPr lang="de-DE" sz="3600" b="1" dirty="0" err="1" smtClean="0">
                <a:solidFill>
                  <a:srgbClr val="038A5E"/>
                </a:solidFill>
                <a:latin typeface="+mj-lt"/>
              </a:rPr>
              <a:t>Platform</a:t>
            </a:r>
            <a:r>
              <a:rPr lang="de-DE" sz="3600" b="1" dirty="0" smtClean="0">
                <a:solidFill>
                  <a:srgbClr val="038A5E"/>
                </a:solidFill>
                <a:latin typeface="+mj-lt"/>
              </a:rPr>
              <a:t> </a:t>
            </a:r>
            <a:r>
              <a:rPr lang="de-DE" sz="3600" b="1" dirty="0">
                <a:solidFill>
                  <a:srgbClr val="038A5E"/>
                </a:solidFill>
                <a:latin typeface="+mj-lt"/>
              </a:rPr>
              <a:t>S</a:t>
            </a:r>
            <a:r>
              <a:rPr lang="de-DE" sz="3600" b="1" dirty="0" smtClean="0">
                <a:solidFill>
                  <a:srgbClr val="038A5E"/>
                </a:solidFill>
                <a:latin typeface="+mj-lt"/>
              </a:rPr>
              <a:t>ervices and Competition Law</a:t>
            </a:r>
            <a:endParaRPr lang="de-DE" sz="3600" b="1" dirty="0" smtClean="0">
              <a:solidFill>
                <a:srgbClr val="038A5E"/>
              </a:solidFill>
              <a:latin typeface="+mj-lt"/>
            </a:endParaRPr>
          </a:p>
          <a:p>
            <a:endParaRPr lang="de-DE" dirty="0" smtClean="0"/>
          </a:p>
          <a:p>
            <a:endParaRPr lang="de-DE" sz="2400" dirty="0">
              <a:solidFill>
                <a:srgbClr val="545454"/>
              </a:solidFill>
            </a:endParaRPr>
          </a:p>
          <a:p>
            <a:r>
              <a:rPr lang="de-DE" sz="2400" b="1" dirty="0" smtClean="0">
                <a:solidFill>
                  <a:srgbClr val="545454"/>
                </a:solidFill>
              </a:rPr>
              <a:t>University of Osnabrück, 19.11.2015</a:t>
            </a:r>
            <a:endParaRPr lang="de-DE" sz="2400" b="1" dirty="0">
              <a:solidFill>
                <a:srgbClr val="545454"/>
              </a:solidFill>
            </a:endParaRPr>
          </a:p>
        </p:txBody>
      </p:sp>
    </p:spTree>
    <p:extLst>
      <p:ext uri="{BB962C8B-B14F-4D97-AF65-F5344CB8AC3E}">
        <p14:creationId xmlns:p14="http://schemas.microsoft.com/office/powerpoint/2010/main" val="224761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Pillars</a:t>
            </a:r>
            <a:r>
              <a:rPr lang="de-DE" dirty="0" smtClean="0"/>
              <a:t> of Competition Law</a:t>
            </a:r>
            <a:endParaRPr lang="de-DE" dirty="0"/>
          </a:p>
        </p:txBody>
      </p:sp>
      <p:sp>
        <p:nvSpPr>
          <p:cNvPr id="4" name="AutoShape 3"/>
          <p:cNvSpPr>
            <a:spLocks noChangeArrowheads="1"/>
          </p:cNvSpPr>
          <p:nvPr/>
        </p:nvSpPr>
        <p:spPr bwMode="auto">
          <a:xfrm>
            <a:off x="1331641" y="1844824"/>
            <a:ext cx="2016398" cy="3817789"/>
          </a:xfrm>
          <a:prstGeom prst="can">
            <a:avLst>
              <a:gd name="adj" fmla="val 52280"/>
            </a:avLst>
          </a:prstGeom>
          <a:solidFill>
            <a:schemeClr val="tx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none" anchor="ctr"/>
          <a:lstStyle/>
          <a:p>
            <a:pPr>
              <a:spcBef>
                <a:spcPct val="20000"/>
              </a:spcBef>
              <a:buFont typeface="Arial" charset="0"/>
              <a:buNone/>
              <a:defRPr/>
            </a:pPr>
            <a:endParaRPr lang="de-DE">
              <a:latin typeface="+mj-lt"/>
            </a:endParaRPr>
          </a:p>
        </p:txBody>
      </p:sp>
      <p:sp>
        <p:nvSpPr>
          <p:cNvPr id="5" name="AutoShape 4"/>
          <p:cNvSpPr>
            <a:spLocks noChangeArrowheads="1"/>
          </p:cNvSpPr>
          <p:nvPr/>
        </p:nvSpPr>
        <p:spPr bwMode="auto">
          <a:xfrm>
            <a:off x="3563888" y="1844824"/>
            <a:ext cx="1925478" cy="3817789"/>
          </a:xfrm>
          <a:prstGeom prst="can">
            <a:avLst>
              <a:gd name="adj" fmla="val 54748"/>
            </a:avLst>
          </a:prstGeom>
          <a:solidFill>
            <a:schemeClr val="tx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none" anchor="ctr"/>
          <a:lstStyle/>
          <a:p>
            <a:pPr>
              <a:spcBef>
                <a:spcPct val="20000"/>
              </a:spcBef>
              <a:buFont typeface="Arial" charset="0"/>
              <a:buNone/>
              <a:defRPr/>
            </a:pPr>
            <a:endParaRPr lang="de-DE">
              <a:latin typeface="+mj-lt"/>
            </a:endParaRPr>
          </a:p>
        </p:txBody>
      </p:sp>
      <p:sp>
        <p:nvSpPr>
          <p:cNvPr id="6" name="AutoShape 5"/>
          <p:cNvSpPr>
            <a:spLocks noChangeArrowheads="1"/>
          </p:cNvSpPr>
          <p:nvPr/>
        </p:nvSpPr>
        <p:spPr bwMode="auto">
          <a:xfrm>
            <a:off x="5652120" y="1844824"/>
            <a:ext cx="2016398" cy="3817789"/>
          </a:xfrm>
          <a:prstGeom prst="can">
            <a:avLst>
              <a:gd name="adj" fmla="val 52280"/>
            </a:avLst>
          </a:prstGeom>
          <a:solidFill>
            <a:schemeClr val="tx2">
              <a:lumMod val="40000"/>
              <a:lumOff val="6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none" anchor="ctr"/>
          <a:lstStyle/>
          <a:p>
            <a:pPr>
              <a:spcBef>
                <a:spcPct val="20000"/>
              </a:spcBef>
              <a:buFont typeface="Arial" charset="0"/>
              <a:buNone/>
              <a:defRPr/>
            </a:pPr>
            <a:endParaRPr lang="de-DE">
              <a:latin typeface="+mj-lt"/>
            </a:endParaRPr>
          </a:p>
        </p:txBody>
      </p:sp>
      <p:sp>
        <p:nvSpPr>
          <p:cNvPr id="7" name="Text Box 6"/>
          <p:cNvSpPr txBox="1">
            <a:spLocks noChangeArrowheads="1"/>
          </p:cNvSpPr>
          <p:nvPr/>
        </p:nvSpPr>
        <p:spPr bwMode="auto">
          <a:xfrm>
            <a:off x="1332073" y="2903676"/>
            <a:ext cx="2014377" cy="20313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20000"/>
              </a:spcBef>
              <a:spcAft>
                <a:spcPct val="0"/>
              </a:spcAft>
              <a:buFont typeface="Arial" charset="0"/>
              <a:defRPr sz="2400">
                <a:solidFill>
                  <a:schemeClr val="tx1"/>
                </a:solidFill>
                <a:latin typeface="Calibri" pitchFamily="34" charset="0"/>
              </a:defRPr>
            </a:lvl6pPr>
            <a:lvl7pPr marL="2971800" indent="-228600" eaLnBrk="0" fontAlgn="base" hangingPunct="0">
              <a:spcBef>
                <a:spcPct val="20000"/>
              </a:spcBef>
              <a:spcAft>
                <a:spcPct val="0"/>
              </a:spcAft>
              <a:buFont typeface="Arial" charset="0"/>
              <a:defRPr sz="2400">
                <a:solidFill>
                  <a:schemeClr val="tx1"/>
                </a:solidFill>
                <a:latin typeface="Calibri" pitchFamily="34" charset="0"/>
              </a:defRPr>
            </a:lvl7pPr>
            <a:lvl8pPr marL="3429000" indent="-228600" eaLnBrk="0" fontAlgn="base" hangingPunct="0">
              <a:spcBef>
                <a:spcPct val="20000"/>
              </a:spcBef>
              <a:spcAft>
                <a:spcPct val="0"/>
              </a:spcAft>
              <a:buFont typeface="Arial" charset="0"/>
              <a:defRPr sz="2400">
                <a:solidFill>
                  <a:schemeClr val="tx1"/>
                </a:solidFill>
                <a:latin typeface="Calibri" pitchFamily="34" charset="0"/>
              </a:defRPr>
            </a:lvl8pPr>
            <a:lvl9pPr marL="3886200" indent="-228600" eaLnBrk="0" fontAlgn="base" hangingPunct="0">
              <a:spcBef>
                <a:spcPct val="20000"/>
              </a:spcBef>
              <a:spcAft>
                <a:spcPct val="0"/>
              </a:spcAft>
              <a:buFont typeface="Arial" charset="0"/>
              <a:defRPr sz="2400">
                <a:solidFill>
                  <a:schemeClr val="tx1"/>
                </a:solidFill>
                <a:latin typeface="Calibri" pitchFamily="34" charset="0"/>
              </a:defRPr>
            </a:lvl9pPr>
          </a:lstStyle>
          <a:p>
            <a:pPr algn="ctr" eaLnBrk="1" hangingPunct="1">
              <a:defRPr/>
            </a:pPr>
            <a:r>
              <a:rPr lang="de-DE" sz="1800" b="1" dirty="0">
                <a:effectLst/>
                <a:latin typeface="+mj-lt"/>
              </a:rPr>
              <a:t>Ban of </a:t>
            </a:r>
          </a:p>
          <a:p>
            <a:pPr algn="ctr" eaLnBrk="1" hangingPunct="1">
              <a:defRPr/>
            </a:pPr>
            <a:r>
              <a:rPr lang="de-DE" sz="1800" b="1" dirty="0" err="1">
                <a:effectLst/>
                <a:latin typeface="+mj-lt"/>
              </a:rPr>
              <a:t>Restrictive</a:t>
            </a:r>
            <a:endParaRPr lang="de-DE" sz="1800" b="1" dirty="0">
              <a:effectLst/>
              <a:latin typeface="+mj-lt"/>
            </a:endParaRPr>
          </a:p>
          <a:p>
            <a:pPr algn="ctr" eaLnBrk="1" hangingPunct="1">
              <a:defRPr/>
            </a:pPr>
            <a:r>
              <a:rPr lang="de-DE" sz="1800" b="1" dirty="0">
                <a:effectLst/>
                <a:latin typeface="+mj-lt"/>
              </a:rPr>
              <a:t>Business</a:t>
            </a:r>
          </a:p>
          <a:p>
            <a:pPr algn="ctr" eaLnBrk="1" hangingPunct="1">
              <a:defRPr/>
            </a:pPr>
            <a:r>
              <a:rPr lang="de-DE" sz="1800" b="1" dirty="0">
                <a:effectLst/>
                <a:latin typeface="+mj-lt"/>
              </a:rPr>
              <a:t>Agreements</a:t>
            </a:r>
          </a:p>
          <a:p>
            <a:pPr algn="ctr" eaLnBrk="1" hangingPunct="1">
              <a:defRPr/>
            </a:pPr>
            <a:endParaRPr lang="de-DE" sz="1800" b="1" dirty="0">
              <a:effectLst/>
              <a:latin typeface="+mj-lt"/>
            </a:endParaRPr>
          </a:p>
          <a:p>
            <a:pPr algn="ctr" eaLnBrk="1" hangingPunct="1">
              <a:defRPr/>
            </a:pPr>
            <a:endParaRPr lang="de-DE" sz="1800" b="1" dirty="0">
              <a:effectLst/>
              <a:latin typeface="+mj-lt"/>
            </a:endParaRPr>
          </a:p>
          <a:p>
            <a:pPr algn="ctr" eaLnBrk="1" hangingPunct="1">
              <a:defRPr/>
            </a:pPr>
            <a:r>
              <a:rPr lang="de-DE" sz="1800" b="1" dirty="0">
                <a:effectLst/>
                <a:latin typeface="+mj-lt"/>
              </a:rPr>
              <a:t>Art. 101 TFEU</a:t>
            </a:r>
          </a:p>
        </p:txBody>
      </p:sp>
      <p:sp>
        <p:nvSpPr>
          <p:cNvPr id="8" name="Text Box 7"/>
          <p:cNvSpPr txBox="1">
            <a:spLocks noChangeArrowheads="1"/>
          </p:cNvSpPr>
          <p:nvPr/>
        </p:nvSpPr>
        <p:spPr bwMode="auto">
          <a:xfrm>
            <a:off x="3544838" y="2903676"/>
            <a:ext cx="2014377" cy="17543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20000"/>
              </a:spcBef>
              <a:spcAft>
                <a:spcPct val="0"/>
              </a:spcAft>
              <a:buFont typeface="Arial" charset="0"/>
              <a:defRPr sz="2400">
                <a:solidFill>
                  <a:schemeClr val="tx1"/>
                </a:solidFill>
                <a:latin typeface="Calibri" pitchFamily="34" charset="0"/>
              </a:defRPr>
            </a:lvl6pPr>
            <a:lvl7pPr marL="2971800" indent="-228600" eaLnBrk="0" fontAlgn="base" hangingPunct="0">
              <a:spcBef>
                <a:spcPct val="20000"/>
              </a:spcBef>
              <a:spcAft>
                <a:spcPct val="0"/>
              </a:spcAft>
              <a:buFont typeface="Arial" charset="0"/>
              <a:defRPr sz="2400">
                <a:solidFill>
                  <a:schemeClr val="tx1"/>
                </a:solidFill>
                <a:latin typeface="Calibri" pitchFamily="34" charset="0"/>
              </a:defRPr>
            </a:lvl7pPr>
            <a:lvl8pPr marL="3429000" indent="-228600" eaLnBrk="0" fontAlgn="base" hangingPunct="0">
              <a:spcBef>
                <a:spcPct val="20000"/>
              </a:spcBef>
              <a:spcAft>
                <a:spcPct val="0"/>
              </a:spcAft>
              <a:buFont typeface="Arial" charset="0"/>
              <a:defRPr sz="2400">
                <a:solidFill>
                  <a:schemeClr val="tx1"/>
                </a:solidFill>
                <a:latin typeface="Calibri" pitchFamily="34" charset="0"/>
              </a:defRPr>
            </a:lvl8pPr>
            <a:lvl9pPr marL="3886200" indent="-228600" eaLnBrk="0" fontAlgn="base" hangingPunct="0">
              <a:spcBef>
                <a:spcPct val="20000"/>
              </a:spcBef>
              <a:spcAft>
                <a:spcPct val="0"/>
              </a:spcAft>
              <a:buFont typeface="Arial" charset="0"/>
              <a:defRPr sz="2400">
                <a:solidFill>
                  <a:schemeClr val="tx1"/>
                </a:solidFill>
                <a:latin typeface="Calibri" pitchFamily="34" charset="0"/>
              </a:defRPr>
            </a:lvl9pPr>
          </a:lstStyle>
          <a:p>
            <a:pPr algn="ctr" eaLnBrk="1" hangingPunct="1">
              <a:defRPr/>
            </a:pPr>
            <a:r>
              <a:rPr lang="de-DE" sz="1800" b="1">
                <a:effectLst/>
                <a:latin typeface="+mj-lt"/>
              </a:rPr>
              <a:t>Ban of Abusive Practices by Dominant Companies</a:t>
            </a:r>
          </a:p>
          <a:p>
            <a:pPr algn="ctr" eaLnBrk="1" hangingPunct="1">
              <a:defRPr/>
            </a:pPr>
            <a:endParaRPr lang="de-DE" sz="1800" b="1">
              <a:effectLst/>
              <a:latin typeface="+mj-lt"/>
            </a:endParaRPr>
          </a:p>
          <a:p>
            <a:pPr algn="ctr" eaLnBrk="1" hangingPunct="1">
              <a:defRPr/>
            </a:pPr>
            <a:r>
              <a:rPr lang="de-DE" sz="1800" b="1">
                <a:effectLst/>
                <a:latin typeface="+mj-lt"/>
              </a:rPr>
              <a:t>Art. 102 TFEU</a:t>
            </a:r>
          </a:p>
        </p:txBody>
      </p:sp>
      <p:sp>
        <p:nvSpPr>
          <p:cNvPr id="9" name="Text Box 8"/>
          <p:cNvSpPr txBox="1">
            <a:spLocks noChangeArrowheads="1"/>
          </p:cNvSpPr>
          <p:nvPr/>
        </p:nvSpPr>
        <p:spPr bwMode="auto">
          <a:xfrm>
            <a:off x="5652552" y="2906232"/>
            <a:ext cx="2014377" cy="147732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20000"/>
              </a:spcBef>
              <a:spcAft>
                <a:spcPct val="0"/>
              </a:spcAft>
              <a:buFont typeface="Arial" charset="0"/>
              <a:defRPr sz="2400">
                <a:solidFill>
                  <a:schemeClr val="tx1"/>
                </a:solidFill>
                <a:latin typeface="Calibri" pitchFamily="34" charset="0"/>
              </a:defRPr>
            </a:lvl6pPr>
            <a:lvl7pPr marL="2971800" indent="-228600" eaLnBrk="0" fontAlgn="base" hangingPunct="0">
              <a:spcBef>
                <a:spcPct val="20000"/>
              </a:spcBef>
              <a:spcAft>
                <a:spcPct val="0"/>
              </a:spcAft>
              <a:buFont typeface="Arial" charset="0"/>
              <a:defRPr sz="2400">
                <a:solidFill>
                  <a:schemeClr val="tx1"/>
                </a:solidFill>
                <a:latin typeface="Calibri" pitchFamily="34" charset="0"/>
              </a:defRPr>
            </a:lvl7pPr>
            <a:lvl8pPr marL="3429000" indent="-228600" eaLnBrk="0" fontAlgn="base" hangingPunct="0">
              <a:spcBef>
                <a:spcPct val="20000"/>
              </a:spcBef>
              <a:spcAft>
                <a:spcPct val="0"/>
              </a:spcAft>
              <a:buFont typeface="Arial" charset="0"/>
              <a:defRPr sz="2400">
                <a:solidFill>
                  <a:schemeClr val="tx1"/>
                </a:solidFill>
                <a:latin typeface="Calibri" pitchFamily="34" charset="0"/>
              </a:defRPr>
            </a:lvl8pPr>
            <a:lvl9pPr marL="3886200" indent="-228600" eaLnBrk="0" fontAlgn="base" hangingPunct="0">
              <a:spcBef>
                <a:spcPct val="20000"/>
              </a:spcBef>
              <a:spcAft>
                <a:spcPct val="0"/>
              </a:spcAft>
              <a:buFont typeface="Arial" charset="0"/>
              <a:defRPr sz="2400">
                <a:solidFill>
                  <a:schemeClr val="tx1"/>
                </a:solidFill>
                <a:latin typeface="Calibri" pitchFamily="34" charset="0"/>
              </a:defRPr>
            </a:lvl9pPr>
          </a:lstStyle>
          <a:p>
            <a:pPr algn="ctr" eaLnBrk="1" hangingPunct="1">
              <a:defRPr/>
            </a:pPr>
            <a:r>
              <a:rPr lang="de-DE" sz="1800" b="1">
                <a:effectLst/>
                <a:latin typeface="+mj-lt"/>
              </a:rPr>
              <a:t>Merger Control</a:t>
            </a:r>
          </a:p>
          <a:p>
            <a:pPr algn="ctr" eaLnBrk="1" hangingPunct="1">
              <a:defRPr/>
            </a:pPr>
            <a:endParaRPr lang="de-DE" sz="1800" b="1">
              <a:effectLst/>
              <a:latin typeface="+mj-lt"/>
            </a:endParaRPr>
          </a:p>
          <a:p>
            <a:pPr algn="ctr" eaLnBrk="1" hangingPunct="1">
              <a:defRPr/>
            </a:pPr>
            <a:endParaRPr lang="de-DE" sz="1800" b="1">
              <a:effectLst/>
              <a:latin typeface="+mj-lt"/>
            </a:endParaRPr>
          </a:p>
          <a:p>
            <a:pPr algn="ctr" eaLnBrk="1" hangingPunct="1">
              <a:defRPr/>
            </a:pPr>
            <a:r>
              <a:rPr lang="de-DE" sz="1800" b="1">
                <a:effectLst/>
                <a:latin typeface="+mj-lt"/>
              </a:rPr>
              <a:t>Merger Control Regulation</a:t>
            </a:r>
          </a:p>
        </p:txBody>
      </p:sp>
      <p:pic>
        <p:nvPicPr>
          <p:cNvPr id="11" name="Picture 3" descr="C:\Users\GK Zivilrecht 8\Desktop\parship-coupon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80580">
            <a:off x="5353338" y="1124211"/>
            <a:ext cx="1883286" cy="8555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GK Zivilrecht 8\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630" y="1820679"/>
            <a:ext cx="1865171" cy="8555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GK Zivilrecht 8\Desktop\goog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47240">
            <a:off x="3723490" y="1860508"/>
            <a:ext cx="1582101" cy="868178"/>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 2" descr="HRS logo (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73706">
            <a:off x="1327415" y="1744924"/>
            <a:ext cx="2076801" cy="965797"/>
          </a:xfrm>
          <a:prstGeom prst="rect">
            <a:avLst/>
          </a:prstGeom>
        </p:spPr>
      </p:pic>
    </p:spTree>
    <p:extLst>
      <p:ext uri="{BB962C8B-B14F-4D97-AF65-F5344CB8AC3E}">
        <p14:creationId xmlns:p14="http://schemas.microsoft.com/office/powerpoint/2010/main" val="38964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9320" y="199524"/>
            <a:ext cx="8352928" cy="646331"/>
          </a:xfrm>
          <a:prstGeom prst="rect">
            <a:avLst/>
          </a:prstGeom>
          <a:noFill/>
        </p:spPr>
        <p:txBody>
          <a:bodyPr wrap="square" rtlCol="0">
            <a:spAutoFit/>
          </a:bodyPr>
          <a:lstStyle/>
          <a:p>
            <a:pPr algn="ctr"/>
            <a:r>
              <a:rPr lang="en-GB" sz="3600" dirty="0" smtClean="0">
                <a:solidFill>
                  <a:srgbClr val="038A5E"/>
                </a:solidFill>
                <a:latin typeface="+mj-lt"/>
              </a:rPr>
              <a:t>Recurrent Features (1)</a:t>
            </a:r>
            <a:endParaRPr lang="en-GB" sz="3600" dirty="0">
              <a:solidFill>
                <a:srgbClr val="038A5E"/>
              </a:solidFill>
              <a:latin typeface="+mj-lt"/>
            </a:endParaRPr>
          </a:p>
        </p:txBody>
      </p:sp>
      <p:sp>
        <p:nvSpPr>
          <p:cNvPr id="5" name="Textfeld 4"/>
          <p:cNvSpPr txBox="1"/>
          <p:nvPr/>
        </p:nvSpPr>
        <p:spPr>
          <a:xfrm>
            <a:off x="363144" y="1268760"/>
            <a:ext cx="8352928" cy="3200876"/>
          </a:xfrm>
          <a:prstGeom prst="rect">
            <a:avLst/>
          </a:prstGeom>
          <a:noFill/>
        </p:spPr>
        <p:txBody>
          <a:bodyPr wrap="square" rtlCol="0">
            <a:spAutoFit/>
          </a:bodyPr>
          <a:lstStyle/>
          <a:p>
            <a:pPr lvl="1">
              <a:spcAft>
                <a:spcPts val="600"/>
              </a:spcAft>
            </a:pPr>
            <a:r>
              <a:rPr lang="en-GB" sz="2400" dirty="0" smtClean="0">
                <a:solidFill>
                  <a:srgbClr val="038A5E"/>
                </a:solidFill>
                <a:latin typeface="+mj-lt"/>
              </a:rPr>
              <a:t>Market definition</a:t>
            </a:r>
            <a:endParaRPr lang="en-GB" sz="2400" dirty="0" smtClean="0">
              <a:latin typeface="+mj-lt"/>
            </a:endParaRPr>
          </a:p>
          <a:p>
            <a:pPr lvl="1">
              <a:spcAft>
                <a:spcPts val="600"/>
              </a:spcAft>
            </a:pPr>
            <a:endParaRPr lang="en-GB" sz="2400" dirty="0" smtClean="0">
              <a:latin typeface="+mj-lt"/>
            </a:endParaRPr>
          </a:p>
          <a:p>
            <a:pPr lvl="1">
              <a:spcAft>
                <a:spcPts val="600"/>
              </a:spcAft>
            </a:pPr>
            <a:endParaRPr lang="en-GB" sz="2400" dirty="0" smtClean="0">
              <a:latin typeface="+mj-lt"/>
            </a:endParaRPr>
          </a:p>
          <a:p>
            <a:pPr lvl="1">
              <a:spcAft>
                <a:spcPts val="600"/>
              </a:spcAft>
            </a:pPr>
            <a:endParaRPr lang="en-GB" sz="2400" dirty="0" smtClean="0">
              <a:latin typeface="+mj-lt"/>
            </a:endParaRPr>
          </a:p>
          <a:p>
            <a:pPr lvl="1">
              <a:spcAft>
                <a:spcPts val="600"/>
              </a:spcAft>
            </a:pPr>
            <a:endParaRPr lang="en-GB" sz="2400" dirty="0" smtClean="0">
              <a:latin typeface="+mj-lt"/>
            </a:endParaRPr>
          </a:p>
          <a:p>
            <a:pPr lvl="1">
              <a:spcAft>
                <a:spcPts val="600"/>
              </a:spcAft>
            </a:pPr>
            <a:endParaRPr lang="en-GB" sz="2400" dirty="0" smtClean="0">
              <a:latin typeface="+mj-lt"/>
            </a:endParaRPr>
          </a:p>
          <a:p>
            <a:pPr marL="571500" indent="-571500">
              <a:spcAft>
                <a:spcPts val="600"/>
              </a:spcAft>
              <a:buAutoNum type="romanUcPeriod"/>
            </a:pPr>
            <a:endParaRPr lang="en-GB" sz="2800" dirty="0" smtClean="0">
              <a:latin typeface="+mj-lt"/>
            </a:endParaRPr>
          </a:p>
        </p:txBody>
      </p:sp>
      <p:pic>
        <p:nvPicPr>
          <p:cNvPr id="1031" name="Picture 7" descr="C:\Users\GK Zivilrecht 8\Desktop\Bild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04864"/>
            <a:ext cx="6696744" cy="303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17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9320" y="194963"/>
            <a:ext cx="8352928" cy="646331"/>
          </a:xfrm>
          <a:prstGeom prst="rect">
            <a:avLst/>
          </a:prstGeom>
          <a:noFill/>
        </p:spPr>
        <p:txBody>
          <a:bodyPr wrap="square" rtlCol="0">
            <a:spAutoFit/>
          </a:bodyPr>
          <a:lstStyle/>
          <a:p>
            <a:pPr algn="ctr"/>
            <a:r>
              <a:rPr lang="de-DE" sz="3600" dirty="0" err="1" smtClean="0">
                <a:solidFill>
                  <a:srgbClr val="038A5E"/>
                </a:solidFill>
              </a:rPr>
              <a:t>Recurrent</a:t>
            </a:r>
            <a:r>
              <a:rPr lang="de-DE" sz="3600" dirty="0" smtClean="0">
                <a:solidFill>
                  <a:srgbClr val="038A5E"/>
                </a:solidFill>
              </a:rPr>
              <a:t> Features (2)</a:t>
            </a:r>
            <a:endParaRPr lang="de-DE" sz="3600" dirty="0">
              <a:solidFill>
                <a:srgbClr val="038A5E"/>
              </a:solidFill>
            </a:endParaRPr>
          </a:p>
        </p:txBody>
      </p:sp>
      <p:sp>
        <p:nvSpPr>
          <p:cNvPr id="5" name="Textfeld 4"/>
          <p:cNvSpPr txBox="1"/>
          <p:nvPr/>
        </p:nvSpPr>
        <p:spPr>
          <a:xfrm>
            <a:off x="433432" y="1340768"/>
            <a:ext cx="8284704" cy="4478149"/>
          </a:xfrm>
          <a:prstGeom prst="rect">
            <a:avLst/>
          </a:prstGeom>
          <a:noFill/>
        </p:spPr>
        <p:txBody>
          <a:bodyPr wrap="square" rtlCol="0">
            <a:spAutoFit/>
          </a:bodyPr>
          <a:lstStyle/>
          <a:p>
            <a:pPr>
              <a:spcAft>
                <a:spcPts val="600"/>
              </a:spcAft>
            </a:pPr>
            <a:r>
              <a:rPr lang="en-GB" sz="2400" dirty="0" smtClean="0">
                <a:solidFill>
                  <a:srgbClr val="038A5E"/>
                </a:solidFill>
              </a:rPr>
              <a:t>Counterfactual analysis of competition</a:t>
            </a:r>
            <a:endParaRPr lang="en-GB" sz="2400" dirty="0" smtClean="0">
              <a:solidFill>
                <a:srgbClr val="038A5E"/>
              </a:solidFill>
            </a:endParaRPr>
          </a:p>
          <a:p>
            <a:pPr>
              <a:spcAft>
                <a:spcPts val="600"/>
              </a:spcAft>
            </a:pPr>
            <a:endParaRPr lang="en-GB" sz="2400" dirty="0" smtClean="0">
              <a:solidFill>
                <a:srgbClr val="038A5E"/>
              </a:solidFill>
            </a:endParaRPr>
          </a:p>
          <a:p>
            <a:pPr marL="342900" indent="-342900">
              <a:spcAft>
                <a:spcPts val="600"/>
              </a:spcAft>
              <a:buFont typeface="Wingdings"/>
              <a:buChar char="à"/>
            </a:pPr>
            <a:r>
              <a:rPr lang="en-GB" sz="2400" dirty="0" smtClean="0">
                <a:sym typeface="Wingdings" panose="05000000000000000000" pitchFamily="2" charset="2"/>
              </a:rPr>
              <a:t>What happens with competition if…?</a:t>
            </a:r>
            <a:endParaRPr lang="en-GB" sz="2400" dirty="0" smtClean="0">
              <a:sym typeface="Wingdings" panose="05000000000000000000" pitchFamily="2" charset="2"/>
            </a:endParaRPr>
          </a:p>
          <a:p>
            <a:pPr>
              <a:spcAft>
                <a:spcPts val="600"/>
              </a:spcAft>
            </a:pPr>
            <a:endParaRPr lang="en-GB" sz="2400" dirty="0" smtClean="0">
              <a:sym typeface="Wingdings" panose="05000000000000000000" pitchFamily="2" charset="2"/>
            </a:endParaRPr>
          </a:p>
          <a:p>
            <a:pPr>
              <a:spcAft>
                <a:spcPts val="600"/>
              </a:spcAft>
            </a:pPr>
            <a:r>
              <a:rPr lang="en-GB" sz="2400" dirty="0" smtClean="0">
                <a:sym typeface="Wingdings" panose="05000000000000000000" pitchFamily="2" charset="2"/>
              </a:rPr>
              <a:t>Substantial </a:t>
            </a:r>
            <a:r>
              <a:rPr lang="en-GB" sz="2400" dirty="0" smtClean="0">
                <a:sym typeface="Wingdings" panose="05000000000000000000" pitchFamily="2" charset="2"/>
              </a:rPr>
              <a:t>indicators:</a:t>
            </a:r>
            <a:endParaRPr lang="en-GB" sz="2400" dirty="0" smtClean="0">
              <a:sym typeface="Wingdings" panose="05000000000000000000" pitchFamily="2" charset="2"/>
            </a:endParaRPr>
          </a:p>
          <a:p>
            <a:pPr marL="285750" indent="-285750">
              <a:spcAft>
                <a:spcPts val="600"/>
              </a:spcAft>
              <a:buClr>
                <a:srgbClr val="038A5E"/>
              </a:buClr>
              <a:buFont typeface="Arial" panose="020B0604020202020204" pitchFamily="34" charset="0"/>
              <a:buChar char="•"/>
            </a:pPr>
            <a:r>
              <a:rPr lang="en-GB" sz="2400" dirty="0" smtClean="0"/>
              <a:t>Market shares </a:t>
            </a:r>
          </a:p>
          <a:p>
            <a:pPr marL="285750" indent="-285750">
              <a:spcAft>
                <a:spcPts val="600"/>
              </a:spcAft>
              <a:buClr>
                <a:srgbClr val="038A5E"/>
              </a:buClr>
              <a:buFont typeface="Arial" panose="020B0604020202020204" pitchFamily="34" charset="0"/>
              <a:buChar char="•"/>
            </a:pPr>
            <a:r>
              <a:rPr lang="en-GB" sz="2400" dirty="0" smtClean="0"/>
              <a:t>Barriers to market </a:t>
            </a:r>
            <a:r>
              <a:rPr lang="en-GB" sz="2400" dirty="0" smtClean="0"/>
              <a:t>entry</a:t>
            </a:r>
          </a:p>
          <a:p>
            <a:pPr marL="285750" indent="-285750">
              <a:spcAft>
                <a:spcPts val="600"/>
              </a:spcAft>
              <a:buClr>
                <a:srgbClr val="038A5E"/>
              </a:buClr>
              <a:buFont typeface="Arial" panose="020B0604020202020204" pitchFamily="34" charset="0"/>
              <a:buChar char="•"/>
            </a:pPr>
            <a:r>
              <a:rPr lang="en-GB" sz="2400" dirty="0" smtClean="0"/>
              <a:t>Contestability of markets</a:t>
            </a:r>
          </a:p>
          <a:p>
            <a:pPr marL="285750" indent="-285750">
              <a:spcAft>
                <a:spcPts val="600"/>
              </a:spcAft>
              <a:buClr>
                <a:srgbClr val="038A5E"/>
              </a:buClr>
              <a:buFont typeface="Arial" panose="020B0604020202020204" pitchFamily="34" charset="0"/>
              <a:buChar char="•"/>
            </a:pPr>
            <a:r>
              <a:rPr lang="en-GB" sz="2400" dirty="0" smtClean="0"/>
              <a:t>…</a:t>
            </a:r>
            <a:endParaRPr lang="en-GB" sz="2400" dirty="0" smtClean="0"/>
          </a:p>
          <a:p>
            <a:pPr>
              <a:spcAft>
                <a:spcPts val="600"/>
              </a:spcAft>
              <a:buClr>
                <a:srgbClr val="038A5E"/>
              </a:buClr>
            </a:pPr>
            <a:endParaRPr lang="de-DE" sz="2400" dirty="0"/>
          </a:p>
        </p:txBody>
      </p:sp>
    </p:spTree>
    <p:extLst>
      <p:ext uri="{BB962C8B-B14F-4D97-AF65-F5344CB8AC3E}">
        <p14:creationId xmlns:p14="http://schemas.microsoft.com/office/powerpoint/2010/main" val="1430552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5576" y="1097775"/>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A.</a:t>
            </a:r>
            <a:r>
              <a:rPr lang="de-DE" sz="2800" dirty="0" smtClean="0"/>
              <a:t> 	</a:t>
            </a:r>
            <a:r>
              <a:rPr lang="de-DE" sz="2800" dirty="0" smtClean="0">
                <a:solidFill>
                  <a:schemeClr val="tx1"/>
                </a:solidFill>
              </a:rPr>
              <a:t>Research </a:t>
            </a:r>
            <a:r>
              <a:rPr lang="de-DE" sz="2800" dirty="0" err="1" smtClean="0">
                <a:solidFill>
                  <a:schemeClr val="tx1"/>
                </a:solidFill>
              </a:rPr>
              <a:t>Question</a:t>
            </a:r>
            <a:endParaRPr lang="de-DE" sz="2800" dirty="0">
              <a:solidFill>
                <a:schemeClr val="tx1"/>
              </a:solidFill>
            </a:endParaRPr>
          </a:p>
        </p:txBody>
      </p:sp>
      <p:sp>
        <p:nvSpPr>
          <p:cNvPr id="9" name="Rechteck 8"/>
          <p:cNvSpPr/>
          <p:nvPr/>
        </p:nvSpPr>
        <p:spPr>
          <a:xfrm>
            <a:off x="739572" y="3751937"/>
            <a:ext cx="7769188" cy="615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D.</a:t>
            </a:r>
            <a:r>
              <a:rPr lang="de-DE" sz="2800" dirty="0" smtClean="0"/>
              <a:t> 	</a:t>
            </a:r>
            <a:r>
              <a:rPr lang="de-DE" sz="2800" dirty="0" err="1" smtClean="0">
                <a:solidFill>
                  <a:schemeClr val="tx1"/>
                </a:solidFill>
              </a:rPr>
              <a:t>Competitive</a:t>
            </a:r>
            <a:r>
              <a:rPr lang="de-DE" sz="2800" dirty="0" smtClean="0">
                <a:solidFill>
                  <a:schemeClr val="tx1"/>
                </a:solidFill>
              </a:rPr>
              <a:t> Analysis</a:t>
            </a:r>
            <a:endParaRPr lang="de-DE" sz="2800" dirty="0">
              <a:solidFill>
                <a:schemeClr val="tx1"/>
              </a:solidFill>
            </a:endParaRPr>
          </a:p>
        </p:txBody>
      </p:sp>
      <p:sp>
        <p:nvSpPr>
          <p:cNvPr id="10" name="Rechteck 9"/>
          <p:cNvSpPr/>
          <p:nvPr/>
        </p:nvSpPr>
        <p:spPr>
          <a:xfrm>
            <a:off x="739572" y="2863247"/>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FF0000"/>
                </a:solidFill>
              </a:rPr>
              <a:t>C.</a:t>
            </a:r>
            <a:r>
              <a:rPr lang="de-DE" sz="2800" dirty="0" smtClean="0">
                <a:solidFill>
                  <a:srgbClr val="FF0000"/>
                </a:solidFill>
              </a:rPr>
              <a:t> </a:t>
            </a:r>
            <a:r>
              <a:rPr lang="de-DE" sz="2800" dirty="0">
                <a:solidFill>
                  <a:srgbClr val="FF0000"/>
                </a:solidFill>
              </a:rPr>
              <a:t>	</a:t>
            </a:r>
            <a:r>
              <a:rPr lang="de-DE" sz="2800" dirty="0" smtClean="0">
                <a:solidFill>
                  <a:srgbClr val="FF0000"/>
                </a:solidFill>
              </a:rPr>
              <a:t>Market Definition</a:t>
            </a:r>
            <a:endParaRPr lang="de-DE" sz="2800" dirty="0">
              <a:solidFill>
                <a:srgbClr val="FF0000"/>
              </a:solidFill>
            </a:endParaRPr>
          </a:p>
        </p:txBody>
      </p:sp>
      <p:sp>
        <p:nvSpPr>
          <p:cNvPr id="11" name="Rechteck 10"/>
          <p:cNvSpPr/>
          <p:nvPr/>
        </p:nvSpPr>
        <p:spPr>
          <a:xfrm>
            <a:off x="760150" y="1986465"/>
            <a:ext cx="7769188" cy="636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B.</a:t>
            </a:r>
            <a:r>
              <a:rPr lang="de-DE" sz="2800" dirty="0" smtClean="0"/>
              <a:t> 	</a:t>
            </a:r>
            <a:r>
              <a:rPr lang="de-DE" sz="2800" dirty="0" smtClean="0">
                <a:solidFill>
                  <a:schemeClr val="tx1"/>
                </a:solidFill>
              </a:rPr>
              <a:t>Competition Law Basics</a:t>
            </a:r>
            <a:endParaRPr lang="de-DE" sz="2800" dirty="0">
              <a:solidFill>
                <a:schemeClr val="tx1"/>
              </a:solidFill>
            </a:endParaRPr>
          </a:p>
        </p:txBody>
      </p:sp>
      <p:sp>
        <p:nvSpPr>
          <p:cNvPr id="7" name="Rechteck 6"/>
          <p:cNvSpPr/>
          <p:nvPr/>
        </p:nvSpPr>
        <p:spPr>
          <a:xfrm>
            <a:off x="739572" y="4608249"/>
            <a:ext cx="7769188"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E.</a:t>
            </a:r>
            <a:r>
              <a:rPr lang="de-DE" sz="2800" b="1" dirty="0" smtClean="0"/>
              <a:t> 	</a:t>
            </a:r>
            <a:r>
              <a:rPr lang="de-DE" sz="2800" dirty="0" err="1" smtClean="0">
                <a:solidFill>
                  <a:schemeClr val="tx1"/>
                </a:solidFill>
              </a:rPr>
              <a:t>Conclusion</a:t>
            </a:r>
            <a:endParaRPr lang="de-DE" sz="2800" dirty="0" smtClean="0">
              <a:solidFill>
                <a:schemeClr val="tx1"/>
              </a:solidFill>
            </a:endParaRPr>
          </a:p>
        </p:txBody>
      </p:sp>
    </p:spTree>
    <p:extLst>
      <p:ext uri="{BB962C8B-B14F-4D97-AF65-F5344CB8AC3E}">
        <p14:creationId xmlns:p14="http://schemas.microsoft.com/office/powerpoint/2010/main" val="1158162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Market Definition</a:t>
            </a:r>
            <a:r>
              <a:rPr lang="en-GB" sz="3600" dirty="0" smtClean="0">
                <a:solidFill>
                  <a:srgbClr val="038A5E"/>
                </a:solidFill>
                <a:latin typeface="+mj-lt"/>
              </a:rPr>
              <a:t> </a:t>
            </a:r>
            <a:endParaRPr lang="en-GB" sz="3600" dirty="0">
              <a:solidFill>
                <a:srgbClr val="038A5E"/>
              </a:solidFill>
              <a:latin typeface="+mj-lt"/>
            </a:endParaRPr>
          </a:p>
        </p:txBody>
      </p:sp>
      <p:pic>
        <p:nvPicPr>
          <p:cNvPr id="2050" name="Picture 2" descr="C:\Users\GK Zivilrecht 8\Desktop\Bild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461" y="1192295"/>
            <a:ext cx="6911529" cy="4060189"/>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rot="13615400">
            <a:off x="2991286" y="1491537"/>
            <a:ext cx="4557074" cy="2245902"/>
          </a:xfrm>
          <a:prstGeom prst="ellipse">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8" name="Ellipse 7"/>
          <p:cNvSpPr/>
          <p:nvPr/>
        </p:nvSpPr>
        <p:spPr>
          <a:xfrm rot="18355114">
            <a:off x="855816" y="1365406"/>
            <a:ext cx="4226812" cy="2852542"/>
          </a:xfrm>
          <a:prstGeom prst="ellipse">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9" name="Ellipse 8"/>
          <p:cNvSpPr/>
          <p:nvPr/>
        </p:nvSpPr>
        <p:spPr>
          <a:xfrm>
            <a:off x="755576" y="2276872"/>
            <a:ext cx="6624735" cy="29523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893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Relevant Market in </a:t>
            </a:r>
            <a:r>
              <a:rPr lang="en-GB" sz="3600" i="1" dirty="0" smtClean="0">
                <a:solidFill>
                  <a:srgbClr val="038A5E"/>
                </a:solidFill>
                <a:latin typeface="+mj-lt"/>
              </a:rPr>
              <a:t>Google</a:t>
            </a:r>
            <a:r>
              <a:rPr lang="en-GB" sz="3600" dirty="0" smtClean="0">
                <a:solidFill>
                  <a:srgbClr val="038A5E"/>
                </a:solidFill>
                <a:latin typeface="+mj-lt"/>
              </a:rPr>
              <a:t>?</a:t>
            </a:r>
            <a:endParaRPr lang="en-GB" sz="3600" dirty="0">
              <a:solidFill>
                <a:srgbClr val="038A5E"/>
              </a:solidFill>
              <a:latin typeface="+mj-lt"/>
            </a:endParaRPr>
          </a:p>
        </p:txBody>
      </p:sp>
      <p:pic>
        <p:nvPicPr>
          <p:cNvPr id="1031" name="Picture 7" descr="C:\Users\GK Zivilrecht 8\Desktop\Bil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04" y="1412777"/>
            <a:ext cx="8430711"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123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xplosion 1 2"/>
          <p:cNvSpPr/>
          <p:nvPr/>
        </p:nvSpPr>
        <p:spPr>
          <a:xfrm rot="607396">
            <a:off x="4878663" y="2380976"/>
            <a:ext cx="2448272" cy="1944216"/>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The </a:t>
            </a:r>
            <a:r>
              <a:rPr lang="de-DE" dirty="0" err="1" smtClean="0">
                <a:solidFill>
                  <a:schemeClr val="tx1"/>
                </a:solidFill>
              </a:rPr>
              <a:t>problem</a:t>
            </a:r>
            <a:r>
              <a:rPr lang="de-DE" dirty="0" smtClean="0">
                <a:solidFill>
                  <a:schemeClr val="tx1"/>
                </a:solidFill>
              </a:rPr>
              <a:t> of </a:t>
            </a:r>
            <a:r>
              <a:rPr lang="de-DE" dirty="0" err="1" smtClean="0">
                <a:solidFill>
                  <a:schemeClr val="tx1"/>
                </a:solidFill>
              </a:rPr>
              <a:t>free</a:t>
            </a:r>
            <a:endParaRPr lang="de-DE" dirty="0">
              <a:solidFill>
                <a:schemeClr val="tx1"/>
              </a:solidFill>
            </a:endParaRPr>
          </a:p>
        </p:txBody>
      </p:sp>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Tools</a:t>
            </a:r>
            <a:endParaRPr lang="en-GB" sz="3600" dirty="0">
              <a:solidFill>
                <a:srgbClr val="038A5E"/>
              </a:solidFill>
              <a:latin typeface="+mj-lt"/>
            </a:endParaRPr>
          </a:p>
        </p:txBody>
      </p:sp>
      <p:sp>
        <p:nvSpPr>
          <p:cNvPr id="5" name="Textfeld 4"/>
          <p:cNvSpPr txBox="1"/>
          <p:nvPr/>
        </p:nvSpPr>
        <p:spPr>
          <a:xfrm>
            <a:off x="467544" y="1772816"/>
            <a:ext cx="5688632" cy="2831544"/>
          </a:xfrm>
          <a:prstGeom prst="rect">
            <a:avLst/>
          </a:prstGeom>
          <a:noFill/>
        </p:spPr>
        <p:txBody>
          <a:bodyPr wrap="square" rtlCol="0">
            <a:spAutoFit/>
          </a:bodyPr>
          <a:lstStyle/>
          <a:p>
            <a:pPr>
              <a:spcAft>
                <a:spcPts val="600"/>
              </a:spcAft>
            </a:pPr>
            <a:r>
              <a:rPr lang="en-GB" sz="2400" dirty="0" smtClean="0"/>
              <a:t>Lack of </a:t>
            </a:r>
            <a:r>
              <a:rPr lang="en-GB" sz="2400" dirty="0" smtClean="0"/>
              <a:t>adequate </a:t>
            </a:r>
            <a:r>
              <a:rPr lang="en-GB" sz="2400" dirty="0" smtClean="0"/>
              <a:t>tools </a:t>
            </a:r>
            <a:r>
              <a:rPr lang="en-GB" sz="2400" dirty="0" smtClean="0"/>
              <a:t>for market </a:t>
            </a:r>
            <a:r>
              <a:rPr lang="en-GB" sz="2400" dirty="0" smtClean="0"/>
              <a:t>definition</a:t>
            </a:r>
          </a:p>
          <a:p>
            <a:pPr>
              <a:spcAft>
                <a:spcPts val="600"/>
              </a:spcAft>
            </a:pPr>
            <a:endParaRPr lang="en-GB" sz="2400" dirty="0" smtClean="0">
              <a:solidFill>
                <a:srgbClr val="038A5E"/>
              </a:solidFill>
            </a:endParaRPr>
          </a:p>
          <a:p>
            <a:pPr marL="285750" indent="-285750">
              <a:spcAft>
                <a:spcPts val="600"/>
              </a:spcAft>
              <a:buClr>
                <a:srgbClr val="038A5E"/>
              </a:buClr>
              <a:buFont typeface="Arial" panose="020B0604020202020204" pitchFamily="34" charset="0"/>
              <a:buChar char="•"/>
            </a:pPr>
            <a:r>
              <a:rPr lang="en-GB" sz="2000" dirty="0"/>
              <a:t>SSNIP-Test? </a:t>
            </a:r>
            <a:endParaRPr lang="en-GB" sz="2000" dirty="0" smtClean="0"/>
          </a:p>
          <a:p>
            <a:pPr marL="285750" indent="-285750">
              <a:spcAft>
                <a:spcPts val="600"/>
              </a:spcAft>
              <a:buClr>
                <a:srgbClr val="038A5E"/>
              </a:buClr>
              <a:buFont typeface="Arial" panose="020B0604020202020204" pitchFamily="34" charset="0"/>
              <a:buChar char="•"/>
            </a:pPr>
            <a:r>
              <a:rPr lang="en-GB" sz="2000" dirty="0" smtClean="0"/>
              <a:t>Convergence of products/services?</a:t>
            </a:r>
          </a:p>
          <a:p>
            <a:pPr marL="285750" indent="-285750">
              <a:spcAft>
                <a:spcPts val="600"/>
              </a:spcAft>
              <a:buClr>
                <a:srgbClr val="038A5E"/>
              </a:buClr>
              <a:buFont typeface="Arial" panose="020B0604020202020204" pitchFamily="34" charset="0"/>
              <a:buChar char="•"/>
            </a:pPr>
            <a:r>
              <a:rPr lang="en-GB" sz="2000" dirty="0" smtClean="0"/>
              <a:t>Dynamics of markets?</a:t>
            </a:r>
          </a:p>
          <a:p>
            <a:pPr marL="285750" indent="-285750">
              <a:spcAft>
                <a:spcPts val="600"/>
              </a:spcAft>
              <a:buClr>
                <a:srgbClr val="038A5E"/>
              </a:buClr>
              <a:buFont typeface="Arial" panose="020B0604020202020204" pitchFamily="34" charset="0"/>
              <a:buChar char="•"/>
            </a:pPr>
            <a:r>
              <a:rPr lang="en-GB" sz="2000" dirty="0" smtClean="0"/>
              <a:t>Changing behaviour of customers?</a:t>
            </a:r>
            <a:endParaRPr lang="en-GB" sz="2000" dirty="0" smtClean="0"/>
          </a:p>
          <a:p>
            <a:pPr>
              <a:spcAft>
                <a:spcPts val="600"/>
              </a:spcAft>
              <a:buClr>
                <a:srgbClr val="038A5E"/>
              </a:buClr>
            </a:pPr>
            <a:endParaRPr lang="de-DE" sz="2000" dirty="0"/>
          </a:p>
        </p:txBody>
      </p:sp>
    </p:spTree>
    <p:extLst>
      <p:ext uri="{BB962C8B-B14F-4D97-AF65-F5344CB8AC3E}">
        <p14:creationId xmlns:p14="http://schemas.microsoft.com/office/powerpoint/2010/main" val="2858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New Approach?</a:t>
            </a:r>
            <a:endParaRPr lang="en-GB" sz="3600" dirty="0">
              <a:solidFill>
                <a:srgbClr val="038A5E"/>
              </a:solidFill>
              <a:latin typeface="+mj-lt"/>
            </a:endParaRPr>
          </a:p>
        </p:txBody>
      </p:sp>
      <p:sp>
        <p:nvSpPr>
          <p:cNvPr id="5" name="Textfeld 4"/>
          <p:cNvSpPr txBox="1"/>
          <p:nvPr/>
        </p:nvSpPr>
        <p:spPr>
          <a:xfrm>
            <a:off x="396763" y="1340768"/>
            <a:ext cx="8284704" cy="3508653"/>
          </a:xfrm>
          <a:prstGeom prst="rect">
            <a:avLst/>
          </a:prstGeom>
          <a:noFill/>
        </p:spPr>
        <p:txBody>
          <a:bodyPr wrap="square" rtlCol="0">
            <a:spAutoFit/>
          </a:bodyPr>
          <a:lstStyle/>
          <a:p>
            <a:pPr>
              <a:spcAft>
                <a:spcPts val="600"/>
              </a:spcAft>
            </a:pPr>
            <a:r>
              <a:rPr lang="en-GB" sz="2400" dirty="0" smtClean="0"/>
              <a:t>Refraining from market definition altogether</a:t>
            </a:r>
          </a:p>
          <a:p>
            <a:pPr>
              <a:spcAft>
                <a:spcPts val="600"/>
              </a:spcAft>
            </a:pPr>
            <a:r>
              <a:rPr lang="en-GB" sz="2400" dirty="0" smtClean="0"/>
              <a:t>Pure effects-based analysis</a:t>
            </a:r>
            <a:endParaRPr lang="en-GB" sz="2400" dirty="0" smtClean="0"/>
          </a:p>
          <a:p>
            <a:pPr>
              <a:spcAft>
                <a:spcPts val="600"/>
              </a:spcAft>
            </a:pPr>
            <a:r>
              <a:rPr lang="en-GB" sz="2400" dirty="0" smtClean="0"/>
              <a:t>(</a:t>
            </a:r>
            <a:r>
              <a:rPr lang="en-GB" sz="2400" dirty="0" err="1" smtClean="0"/>
              <a:t>eg</a:t>
            </a:r>
            <a:r>
              <a:rPr lang="en-GB" sz="2400" dirty="0" smtClean="0"/>
              <a:t> </a:t>
            </a:r>
            <a:r>
              <a:rPr lang="en-GB" sz="2400" i="1" dirty="0" err="1" smtClean="0"/>
              <a:t>Markovits</a:t>
            </a:r>
            <a:r>
              <a:rPr lang="en-GB" sz="2400" dirty="0" smtClean="0"/>
              <a:t>, </a:t>
            </a:r>
            <a:r>
              <a:rPr lang="en-GB" sz="2400" i="1" dirty="0" err="1" smtClean="0"/>
              <a:t>Kaplow</a:t>
            </a:r>
            <a:r>
              <a:rPr lang="en-GB" sz="2400" dirty="0" smtClean="0"/>
              <a:t>)</a:t>
            </a:r>
          </a:p>
          <a:p>
            <a:pPr>
              <a:spcAft>
                <a:spcPts val="600"/>
              </a:spcAft>
            </a:pPr>
            <a:endParaRPr lang="en-GB" sz="2400" dirty="0"/>
          </a:p>
          <a:p>
            <a:pPr>
              <a:spcAft>
                <a:spcPts val="600"/>
              </a:spcAft>
            </a:pPr>
            <a:r>
              <a:rPr lang="en-GB" sz="2400" dirty="0" smtClean="0"/>
              <a:t>Market definition as full picture of economic circumstances for taking decisions</a:t>
            </a:r>
          </a:p>
          <a:p>
            <a:pPr>
              <a:spcAft>
                <a:spcPts val="600"/>
              </a:spcAft>
            </a:pPr>
            <a:r>
              <a:rPr lang="en-GB" sz="2400" dirty="0" smtClean="0"/>
              <a:t>(</a:t>
            </a:r>
            <a:r>
              <a:rPr lang="en-GB" sz="2400" i="1" dirty="0" smtClean="0"/>
              <a:t>Podszun</a:t>
            </a:r>
            <a:r>
              <a:rPr lang="en-GB" sz="2400" dirty="0" smtClean="0"/>
              <a:t>, Antitrust Bull. (forthcoming))</a:t>
            </a:r>
          </a:p>
          <a:p>
            <a:pPr>
              <a:spcAft>
                <a:spcPts val="600"/>
              </a:spcAft>
            </a:pPr>
            <a:r>
              <a:rPr lang="en-GB" sz="2400" dirty="0" smtClean="0"/>
              <a:t>Breaking up the path dependency of market analysis</a:t>
            </a:r>
            <a:endParaRPr lang="en-GB" sz="2400" dirty="0" smtClean="0"/>
          </a:p>
        </p:txBody>
      </p:sp>
    </p:spTree>
    <p:extLst>
      <p:ext uri="{BB962C8B-B14F-4D97-AF65-F5344CB8AC3E}">
        <p14:creationId xmlns:p14="http://schemas.microsoft.com/office/powerpoint/2010/main" val="1608996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5576" y="1097775"/>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A.</a:t>
            </a:r>
            <a:r>
              <a:rPr lang="de-DE" sz="2800" dirty="0" smtClean="0"/>
              <a:t> 	</a:t>
            </a:r>
            <a:r>
              <a:rPr lang="de-DE" sz="2800" dirty="0" smtClean="0">
                <a:solidFill>
                  <a:schemeClr val="tx1"/>
                </a:solidFill>
              </a:rPr>
              <a:t>Research </a:t>
            </a:r>
            <a:r>
              <a:rPr lang="de-DE" sz="2800" dirty="0" err="1" smtClean="0">
                <a:solidFill>
                  <a:schemeClr val="tx1"/>
                </a:solidFill>
              </a:rPr>
              <a:t>Question</a:t>
            </a:r>
            <a:endParaRPr lang="de-DE" sz="2800" dirty="0">
              <a:solidFill>
                <a:schemeClr val="tx1"/>
              </a:solidFill>
            </a:endParaRPr>
          </a:p>
        </p:txBody>
      </p:sp>
      <p:sp>
        <p:nvSpPr>
          <p:cNvPr id="9" name="Rechteck 8"/>
          <p:cNvSpPr/>
          <p:nvPr/>
        </p:nvSpPr>
        <p:spPr>
          <a:xfrm>
            <a:off x="739572" y="3751937"/>
            <a:ext cx="7769188" cy="615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FF0000"/>
                </a:solidFill>
              </a:rPr>
              <a:t>D.</a:t>
            </a:r>
            <a:r>
              <a:rPr lang="de-DE" sz="2800" dirty="0" smtClean="0">
                <a:solidFill>
                  <a:srgbClr val="FF0000"/>
                </a:solidFill>
              </a:rPr>
              <a:t> 	</a:t>
            </a:r>
            <a:r>
              <a:rPr lang="de-DE" sz="2800" dirty="0" err="1" smtClean="0">
                <a:solidFill>
                  <a:srgbClr val="FF0000"/>
                </a:solidFill>
              </a:rPr>
              <a:t>Competitive</a:t>
            </a:r>
            <a:r>
              <a:rPr lang="de-DE" sz="2800" dirty="0" smtClean="0">
                <a:solidFill>
                  <a:srgbClr val="FF0000"/>
                </a:solidFill>
              </a:rPr>
              <a:t> Analysis</a:t>
            </a:r>
            <a:endParaRPr lang="de-DE" sz="2800" dirty="0">
              <a:solidFill>
                <a:srgbClr val="FF0000"/>
              </a:solidFill>
            </a:endParaRPr>
          </a:p>
        </p:txBody>
      </p:sp>
      <p:sp>
        <p:nvSpPr>
          <p:cNvPr id="10" name="Rechteck 9"/>
          <p:cNvSpPr/>
          <p:nvPr/>
        </p:nvSpPr>
        <p:spPr>
          <a:xfrm>
            <a:off x="739572" y="2863247"/>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C.</a:t>
            </a:r>
            <a:r>
              <a:rPr lang="de-DE" sz="2800" dirty="0" smtClean="0"/>
              <a:t> </a:t>
            </a:r>
            <a:r>
              <a:rPr lang="de-DE" sz="2800" dirty="0"/>
              <a:t>	</a:t>
            </a:r>
            <a:r>
              <a:rPr lang="de-DE" sz="2800" dirty="0" smtClean="0">
                <a:solidFill>
                  <a:schemeClr val="tx1"/>
                </a:solidFill>
              </a:rPr>
              <a:t>Market Definition</a:t>
            </a:r>
            <a:endParaRPr lang="de-DE" sz="2800" dirty="0">
              <a:solidFill>
                <a:schemeClr val="tx1"/>
              </a:solidFill>
            </a:endParaRPr>
          </a:p>
        </p:txBody>
      </p:sp>
      <p:sp>
        <p:nvSpPr>
          <p:cNvPr id="11" name="Rechteck 10"/>
          <p:cNvSpPr/>
          <p:nvPr/>
        </p:nvSpPr>
        <p:spPr>
          <a:xfrm>
            <a:off x="760150" y="1986465"/>
            <a:ext cx="7769188" cy="636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B.</a:t>
            </a:r>
            <a:r>
              <a:rPr lang="de-DE" sz="2800" dirty="0" smtClean="0"/>
              <a:t> 	</a:t>
            </a:r>
            <a:r>
              <a:rPr lang="de-DE" sz="2800" dirty="0" smtClean="0">
                <a:solidFill>
                  <a:schemeClr val="tx1"/>
                </a:solidFill>
              </a:rPr>
              <a:t>Competition Law Basics</a:t>
            </a:r>
            <a:endParaRPr lang="de-DE" sz="2800" dirty="0">
              <a:solidFill>
                <a:schemeClr val="tx1"/>
              </a:solidFill>
            </a:endParaRPr>
          </a:p>
        </p:txBody>
      </p:sp>
      <p:sp>
        <p:nvSpPr>
          <p:cNvPr id="7" name="Rechteck 6"/>
          <p:cNvSpPr/>
          <p:nvPr/>
        </p:nvSpPr>
        <p:spPr>
          <a:xfrm>
            <a:off x="739572" y="4608249"/>
            <a:ext cx="7769188"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E.</a:t>
            </a:r>
            <a:r>
              <a:rPr lang="de-DE" sz="2800" b="1" dirty="0" smtClean="0"/>
              <a:t> 	</a:t>
            </a:r>
            <a:r>
              <a:rPr lang="de-DE" sz="2800" dirty="0" err="1" smtClean="0">
                <a:solidFill>
                  <a:schemeClr val="tx1"/>
                </a:solidFill>
              </a:rPr>
              <a:t>Conclusion</a:t>
            </a:r>
            <a:endParaRPr lang="de-DE" sz="2800" dirty="0" smtClean="0">
              <a:solidFill>
                <a:schemeClr val="tx1"/>
              </a:solidFill>
            </a:endParaRPr>
          </a:p>
        </p:txBody>
      </p:sp>
    </p:spTree>
    <p:extLst>
      <p:ext uri="{BB962C8B-B14F-4D97-AF65-F5344CB8AC3E}">
        <p14:creationId xmlns:p14="http://schemas.microsoft.com/office/powerpoint/2010/main" val="127805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Traditional Approach</a:t>
            </a:r>
            <a:endParaRPr lang="en-GB" sz="3600" dirty="0">
              <a:solidFill>
                <a:srgbClr val="038A5E"/>
              </a:solidFill>
              <a:latin typeface="+mj-lt"/>
            </a:endParaRPr>
          </a:p>
        </p:txBody>
      </p:sp>
      <p:sp>
        <p:nvSpPr>
          <p:cNvPr id="5" name="Textfeld 4"/>
          <p:cNvSpPr txBox="1"/>
          <p:nvPr/>
        </p:nvSpPr>
        <p:spPr>
          <a:xfrm>
            <a:off x="430875" y="1700808"/>
            <a:ext cx="8284704" cy="3139321"/>
          </a:xfrm>
          <a:prstGeom prst="rect">
            <a:avLst/>
          </a:prstGeom>
          <a:noFill/>
        </p:spPr>
        <p:txBody>
          <a:bodyPr wrap="square" rtlCol="0">
            <a:spAutoFit/>
          </a:bodyPr>
          <a:lstStyle/>
          <a:p>
            <a:pPr>
              <a:spcAft>
                <a:spcPts val="600"/>
              </a:spcAft>
            </a:pPr>
            <a:r>
              <a:rPr lang="en-GB" sz="2400" dirty="0" smtClean="0"/>
              <a:t>market </a:t>
            </a:r>
            <a:r>
              <a:rPr lang="en-GB" sz="2400" dirty="0" smtClean="0"/>
              <a:t>definition </a:t>
            </a:r>
            <a:r>
              <a:rPr lang="en-GB" sz="2400" dirty="0" smtClean="0">
                <a:sym typeface="Wingdings" panose="05000000000000000000" pitchFamily="2" charset="2"/>
              </a:rPr>
              <a:t> market shares  market </a:t>
            </a:r>
            <a:r>
              <a:rPr lang="en-GB" sz="2400" dirty="0" smtClean="0">
                <a:sym typeface="Wingdings" panose="05000000000000000000" pitchFamily="2" charset="2"/>
              </a:rPr>
              <a:t>power</a:t>
            </a:r>
          </a:p>
          <a:p>
            <a:pPr>
              <a:spcAft>
                <a:spcPts val="600"/>
              </a:spcAft>
            </a:pPr>
            <a:endParaRPr lang="en-GB" sz="2400" dirty="0">
              <a:sym typeface="Wingdings" panose="05000000000000000000" pitchFamily="2" charset="2"/>
            </a:endParaRPr>
          </a:p>
          <a:p>
            <a:pPr>
              <a:spcAft>
                <a:spcPts val="600"/>
              </a:spcAft>
            </a:pPr>
            <a:r>
              <a:rPr lang="en-GB" sz="2400" dirty="0">
                <a:sym typeface="Wingdings" panose="05000000000000000000" pitchFamily="2" charset="2"/>
              </a:rPr>
              <a:t>c</a:t>
            </a:r>
            <a:r>
              <a:rPr lang="en-GB" sz="2400" dirty="0" smtClean="0">
                <a:sym typeface="Wingdings" panose="05000000000000000000" pitchFamily="2" charset="2"/>
              </a:rPr>
              <a:t>ounterfactual analysis (prognosis!)</a:t>
            </a:r>
          </a:p>
          <a:p>
            <a:pPr>
              <a:spcAft>
                <a:spcPts val="600"/>
              </a:spcAft>
            </a:pPr>
            <a:endParaRPr lang="en-GB" sz="2400" dirty="0">
              <a:sym typeface="Wingdings" panose="05000000000000000000" pitchFamily="2" charset="2"/>
            </a:endParaRPr>
          </a:p>
          <a:p>
            <a:pPr>
              <a:spcAft>
                <a:spcPts val="600"/>
              </a:spcAft>
            </a:pPr>
            <a:r>
              <a:rPr lang="en-GB" sz="2400" dirty="0">
                <a:sym typeface="Wingdings" panose="05000000000000000000" pitchFamily="2" charset="2"/>
              </a:rPr>
              <a:t>i</a:t>
            </a:r>
            <a:r>
              <a:rPr lang="en-GB" sz="2400" dirty="0" smtClean="0">
                <a:sym typeface="Wingdings" panose="05000000000000000000" pitchFamily="2" charset="2"/>
              </a:rPr>
              <a:t>mpediment of competition = r</a:t>
            </a:r>
            <a:r>
              <a:rPr lang="en-GB" sz="2400" dirty="0" smtClean="0">
                <a:sym typeface="Wingdings" panose="05000000000000000000" pitchFamily="2" charset="2"/>
              </a:rPr>
              <a:t>eduction of consumer welfare</a:t>
            </a:r>
            <a:endParaRPr lang="en-GB" sz="2400" dirty="0" smtClean="0">
              <a:sym typeface="Wingdings" panose="05000000000000000000" pitchFamily="2" charset="2"/>
            </a:endParaRPr>
          </a:p>
          <a:p>
            <a:pPr>
              <a:spcAft>
                <a:spcPts val="600"/>
              </a:spcAft>
            </a:pPr>
            <a:endParaRPr lang="en-GB" sz="2400" dirty="0" smtClean="0">
              <a:sym typeface="Wingdings" panose="05000000000000000000" pitchFamily="2" charset="2"/>
            </a:endParaRPr>
          </a:p>
          <a:p>
            <a:pPr>
              <a:spcAft>
                <a:spcPts val="600"/>
              </a:spcAft>
            </a:pPr>
            <a:endParaRPr lang="en-GB" sz="2400" dirty="0" smtClean="0">
              <a:solidFill>
                <a:srgbClr val="038A5E"/>
              </a:solidFill>
            </a:endParaRPr>
          </a:p>
        </p:txBody>
      </p:sp>
    </p:spTree>
    <p:extLst>
      <p:ext uri="{BB962C8B-B14F-4D97-AF65-F5344CB8AC3E}">
        <p14:creationId xmlns:p14="http://schemas.microsoft.com/office/powerpoint/2010/main" val="2942107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5576" y="1097775"/>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A.</a:t>
            </a:r>
            <a:r>
              <a:rPr lang="de-DE" sz="2800" dirty="0" smtClean="0"/>
              <a:t> 	</a:t>
            </a:r>
            <a:r>
              <a:rPr lang="de-DE" sz="2800" dirty="0" smtClean="0">
                <a:solidFill>
                  <a:schemeClr val="tx1"/>
                </a:solidFill>
              </a:rPr>
              <a:t>Research </a:t>
            </a:r>
            <a:r>
              <a:rPr lang="de-DE" sz="2800" dirty="0" err="1" smtClean="0">
                <a:solidFill>
                  <a:schemeClr val="tx1"/>
                </a:solidFill>
              </a:rPr>
              <a:t>Question</a:t>
            </a:r>
            <a:endParaRPr lang="de-DE" sz="2800" dirty="0">
              <a:solidFill>
                <a:schemeClr val="tx1"/>
              </a:solidFill>
            </a:endParaRPr>
          </a:p>
        </p:txBody>
      </p:sp>
      <p:sp>
        <p:nvSpPr>
          <p:cNvPr id="9" name="Rechteck 8"/>
          <p:cNvSpPr/>
          <p:nvPr/>
        </p:nvSpPr>
        <p:spPr>
          <a:xfrm>
            <a:off x="739572" y="3751937"/>
            <a:ext cx="7769188" cy="615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D.</a:t>
            </a:r>
            <a:r>
              <a:rPr lang="de-DE" sz="2800" dirty="0" smtClean="0"/>
              <a:t> 	</a:t>
            </a:r>
            <a:r>
              <a:rPr lang="de-DE" sz="2800" dirty="0" err="1" smtClean="0">
                <a:solidFill>
                  <a:schemeClr val="tx1"/>
                </a:solidFill>
              </a:rPr>
              <a:t>Competitive</a:t>
            </a:r>
            <a:r>
              <a:rPr lang="de-DE" sz="2800" dirty="0" smtClean="0">
                <a:solidFill>
                  <a:schemeClr val="tx1"/>
                </a:solidFill>
              </a:rPr>
              <a:t> Analysis</a:t>
            </a:r>
            <a:endParaRPr lang="de-DE" sz="2800" dirty="0">
              <a:solidFill>
                <a:schemeClr val="tx1"/>
              </a:solidFill>
            </a:endParaRPr>
          </a:p>
        </p:txBody>
      </p:sp>
      <p:sp>
        <p:nvSpPr>
          <p:cNvPr id="10" name="Rechteck 9"/>
          <p:cNvSpPr/>
          <p:nvPr/>
        </p:nvSpPr>
        <p:spPr>
          <a:xfrm>
            <a:off x="739572" y="2863247"/>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C.</a:t>
            </a:r>
            <a:r>
              <a:rPr lang="de-DE" sz="2800" dirty="0" smtClean="0"/>
              <a:t> </a:t>
            </a:r>
            <a:r>
              <a:rPr lang="de-DE" sz="2800" dirty="0"/>
              <a:t>	</a:t>
            </a:r>
            <a:r>
              <a:rPr lang="de-DE" sz="2800" dirty="0" smtClean="0">
                <a:solidFill>
                  <a:schemeClr val="tx1"/>
                </a:solidFill>
              </a:rPr>
              <a:t>Market Definition</a:t>
            </a:r>
            <a:endParaRPr lang="de-DE" sz="2800" dirty="0">
              <a:solidFill>
                <a:schemeClr val="tx1"/>
              </a:solidFill>
            </a:endParaRPr>
          </a:p>
        </p:txBody>
      </p:sp>
      <p:sp>
        <p:nvSpPr>
          <p:cNvPr id="11" name="Rechteck 10"/>
          <p:cNvSpPr/>
          <p:nvPr/>
        </p:nvSpPr>
        <p:spPr>
          <a:xfrm>
            <a:off x="760150" y="1986465"/>
            <a:ext cx="7769188" cy="636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B.</a:t>
            </a:r>
            <a:r>
              <a:rPr lang="de-DE" sz="2800" dirty="0" smtClean="0"/>
              <a:t> 	</a:t>
            </a:r>
            <a:r>
              <a:rPr lang="de-DE" sz="2800" dirty="0" smtClean="0">
                <a:solidFill>
                  <a:schemeClr val="tx1"/>
                </a:solidFill>
              </a:rPr>
              <a:t>Competition Law Basics</a:t>
            </a:r>
            <a:endParaRPr lang="de-DE" sz="2800" dirty="0">
              <a:solidFill>
                <a:schemeClr val="tx1"/>
              </a:solidFill>
            </a:endParaRPr>
          </a:p>
        </p:txBody>
      </p:sp>
      <p:sp>
        <p:nvSpPr>
          <p:cNvPr id="7" name="Rechteck 6"/>
          <p:cNvSpPr/>
          <p:nvPr/>
        </p:nvSpPr>
        <p:spPr>
          <a:xfrm>
            <a:off x="739572" y="4608249"/>
            <a:ext cx="7769188"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E.</a:t>
            </a:r>
            <a:r>
              <a:rPr lang="de-DE" sz="2800" b="1" dirty="0" smtClean="0"/>
              <a:t> 	</a:t>
            </a:r>
            <a:r>
              <a:rPr lang="de-DE" sz="2800" dirty="0" err="1" smtClean="0">
                <a:solidFill>
                  <a:schemeClr val="tx1"/>
                </a:solidFill>
              </a:rPr>
              <a:t>Conclusion</a:t>
            </a:r>
            <a:endParaRPr lang="de-DE" sz="2800" dirty="0" smtClean="0">
              <a:solidFill>
                <a:schemeClr val="tx1"/>
              </a:solidFill>
            </a:endParaRPr>
          </a:p>
        </p:txBody>
      </p:sp>
    </p:spTree>
    <p:extLst>
      <p:ext uri="{BB962C8B-B14F-4D97-AF65-F5344CB8AC3E}">
        <p14:creationId xmlns:p14="http://schemas.microsoft.com/office/powerpoint/2010/main" val="1841453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29057"/>
                </a:solidFill>
                <a:latin typeface="+mj-lt"/>
              </a:rPr>
              <a:t>Facebook/WhatsApp</a:t>
            </a:r>
            <a:endParaRPr lang="en-GB" sz="3600" dirty="0">
              <a:solidFill>
                <a:srgbClr val="029057"/>
              </a:solidFill>
              <a:latin typeface="+mj-lt"/>
            </a:endParaRPr>
          </a:p>
        </p:txBody>
      </p:sp>
      <p:sp>
        <p:nvSpPr>
          <p:cNvPr id="5" name="Textfeld 4"/>
          <p:cNvSpPr txBox="1"/>
          <p:nvPr/>
        </p:nvSpPr>
        <p:spPr>
          <a:xfrm>
            <a:off x="566818" y="4437112"/>
            <a:ext cx="8086155" cy="1800493"/>
          </a:xfrm>
          <a:prstGeom prst="rect">
            <a:avLst/>
          </a:prstGeom>
          <a:noFill/>
        </p:spPr>
        <p:txBody>
          <a:bodyPr wrap="square" rtlCol="0">
            <a:spAutoFit/>
          </a:bodyPr>
          <a:lstStyle/>
          <a:p>
            <a:pPr>
              <a:spcAft>
                <a:spcPts val="600"/>
              </a:spcAft>
            </a:pPr>
            <a:r>
              <a:rPr lang="en-GB" sz="2400" dirty="0" smtClean="0"/>
              <a:t>Commission, 3.10.2014, </a:t>
            </a:r>
            <a:r>
              <a:rPr lang="en-GB" sz="2400" dirty="0" smtClean="0"/>
              <a:t>M.7217:</a:t>
            </a:r>
          </a:p>
          <a:p>
            <a:pPr>
              <a:spcAft>
                <a:spcPts val="600"/>
              </a:spcAft>
            </a:pPr>
            <a:r>
              <a:rPr lang="en-GB" sz="2400" dirty="0" smtClean="0"/>
              <a:t>No close competitors on any of the relevant markets</a:t>
            </a:r>
            <a:endParaRPr lang="en-GB" sz="2400" dirty="0" smtClean="0"/>
          </a:p>
          <a:p>
            <a:pPr>
              <a:spcAft>
                <a:spcPts val="600"/>
              </a:spcAft>
            </a:pPr>
            <a:endParaRPr lang="en-GB" sz="2400" dirty="0" smtClean="0">
              <a:solidFill>
                <a:srgbClr val="038A5E"/>
              </a:solidFill>
            </a:endParaRPr>
          </a:p>
          <a:p>
            <a:pPr>
              <a:spcAft>
                <a:spcPts val="600"/>
              </a:spcAft>
            </a:pPr>
            <a:endParaRPr lang="en-GB" sz="2400" dirty="0" smtClean="0">
              <a:solidFill>
                <a:srgbClr val="038A5E"/>
              </a:solidFill>
            </a:endParaRPr>
          </a:p>
        </p:txBody>
      </p:sp>
      <p:pic>
        <p:nvPicPr>
          <p:cNvPr id="6" name="Picture 2" descr="http://d152j5tfobgaot.cloudfront.net/wp-content/uploads/2014/02/facebook-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055" y="1412776"/>
            <a:ext cx="4464495" cy="2232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076056" y="1268760"/>
            <a:ext cx="4608512" cy="350865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b="1" dirty="0" smtClean="0"/>
              <a:t>Turnover thresholds?</a:t>
            </a:r>
          </a:p>
          <a:p>
            <a:pPr marL="342900" indent="-342900">
              <a:spcAft>
                <a:spcPts val="600"/>
              </a:spcAft>
              <a:buFont typeface="Arial" panose="020B0604020202020204" pitchFamily="34" charset="0"/>
              <a:buChar char="•"/>
            </a:pPr>
            <a:r>
              <a:rPr lang="en-GB" sz="2400" b="1" dirty="0" smtClean="0"/>
              <a:t>Relevant markets?</a:t>
            </a:r>
          </a:p>
          <a:p>
            <a:pPr marL="342900" indent="-342900">
              <a:spcAft>
                <a:spcPts val="600"/>
              </a:spcAft>
              <a:buFont typeface="Arial" panose="020B0604020202020204" pitchFamily="34" charset="0"/>
              <a:buChar char="•"/>
            </a:pPr>
            <a:r>
              <a:rPr lang="en-GB" sz="2400" b="1" dirty="0" smtClean="0"/>
              <a:t>Market shares?</a:t>
            </a:r>
          </a:p>
          <a:p>
            <a:pPr marL="342900" indent="-342900">
              <a:spcAft>
                <a:spcPts val="600"/>
              </a:spcAft>
              <a:buFont typeface="Arial" panose="020B0604020202020204" pitchFamily="34" charset="0"/>
              <a:buChar char="•"/>
            </a:pPr>
            <a:r>
              <a:rPr lang="en-GB" sz="2400" b="1" dirty="0" smtClean="0"/>
              <a:t>Future developments?</a:t>
            </a:r>
          </a:p>
          <a:p>
            <a:pPr marL="342900" indent="-342900">
              <a:spcAft>
                <a:spcPts val="600"/>
              </a:spcAft>
              <a:buFont typeface="Arial" panose="020B0604020202020204" pitchFamily="34" charset="0"/>
              <a:buChar char="•"/>
            </a:pPr>
            <a:r>
              <a:rPr lang="en-GB" sz="2400" b="1" dirty="0" smtClean="0"/>
              <a:t>Reduction of consumer welfare?</a:t>
            </a:r>
            <a:endParaRPr lang="en-GB" sz="2400" b="1" dirty="0" smtClean="0"/>
          </a:p>
          <a:p>
            <a:pPr>
              <a:spcAft>
                <a:spcPts val="600"/>
              </a:spcAft>
            </a:pPr>
            <a:endParaRPr lang="en-GB" sz="2400" dirty="0" smtClean="0">
              <a:solidFill>
                <a:srgbClr val="038A5E"/>
              </a:solidFill>
            </a:endParaRPr>
          </a:p>
          <a:p>
            <a:pPr>
              <a:spcAft>
                <a:spcPts val="600"/>
              </a:spcAft>
            </a:pPr>
            <a:endParaRPr lang="en-GB" sz="2400" dirty="0" smtClean="0">
              <a:solidFill>
                <a:srgbClr val="038A5E"/>
              </a:solidFill>
            </a:endParaRPr>
          </a:p>
        </p:txBody>
      </p:sp>
    </p:spTree>
    <p:extLst>
      <p:ext uri="{BB962C8B-B14F-4D97-AF65-F5344CB8AC3E}">
        <p14:creationId xmlns:p14="http://schemas.microsoft.com/office/powerpoint/2010/main" val="2313449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29057"/>
                </a:solidFill>
                <a:latin typeface="+mj-lt"/>
              </a:rPr>
              <a:t>Issues</a:t>
            </a:r>
            <a:endParaRPr lang="en-GB" sz="3600" dirty="0">
              <a:solidFill>
                <a:srgbClr val="029057"/>
              </a:solidFill>
              <a:latin typeface="+mj-lt"/>
            </a:endParaRPr>
          </a:p>
        </p:txBody>
      </p:sp>
      <p:sp>
        <p:nvSpPr>
          <p:cNvPr id="8" name="Textfeld 7"/>
          <p:cNvSpPr txBox="1"/>
          <p:nvPr/>
        </p:nvSpPr>
        <p:spPr>
          <a:xfrm>
            <a:off x="611560" y="1268760"/>
            <a:ext cx="7776864" cy="440120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b="1" dirty="0" smtClean="0"/>
              <a:t>Measuring market power: free goods, network effects </a:t>
            </a:r>
          </a:p>
          <a:p>
            <a:pPr marL="342900" indent="-342900">
              <a:spcAft>
                <a:spcPts val="600"/>
              </a:spcAft>
              <a:buFont typeface="Arial" panose="020B0604020202020204" pitchFamily="34" charset="0"/>
              <a:buChar char="•"/>
            </a:pPr>
            <a:r>
              <a:rPr lang="en-GB" sz="2400" b="1" dirty="0" smtClean="0"/>
              <a:t>Possibility of disruptive innovation</a:t>
            </a:r>
          </a:p>
          <a:p>
            <a:pPr marL="342900" indent="-342900">
              <a:spcAft>
                <a:spcPts val="600"/>
              </a:spcAft>
              <a:buFont typeface="Arial" panose="020B0604020202020204" pitchFamily="34" charset="0"/>
              <a:buChar char="•"/>
            </a:pPr>
            <a:r>
              <a:rPr lang="en-GB" sz="2400" b="1" dirty="0" smtClean="0"/>
              <a:t>Contestability of markets / switching costs</a:t>
            </a:r>
          </a:p>
          <a:p>
            <a:pPr marL="342900" indent="-342900">
              <a:spcAft>
                <a:spcPts val="600"/>
              </a:spcAft>
              <a:buFont typeface="Arial" panose="020B0604020202020204" pitchFamily="34" charset="0"/>
              <a:buChar char="•"/>
            </a:pPr>
            <a:r>
              <a:rPr lang="en-GB" sz="2400" b="1" dirty="0"/>
              <a:t>Relevance of data</a:t>
            </a:r>
          </a:p>
          <a:p>
            <a:pPr marL="342900" indent="-342900">
              <a:spcAft>
                <a:spcPts val="600"/>
              </a:spcAft>
              <a:buFont typeface="Arial" panose="020B0604020202020204" pitchFamily="34" charset="0"/>
              <a:buChar char="•"/>
            </a:pPr>
            <a:r>
              <a:rPr lang="en-GB" sz="2400" b="1" dirty="0" smtClean="0"/>
              <a:t>Innovation and consumer welfare</a:t>
            </a:r>
          </a:p>
          <a:p>
            <a:pPr marL="342900" indent="-342900">
              <a:spcAft>
                <a:spcPts val="600"/>
              </a:spcAft>
              <a:buFont typeface="Arial" panose="020B0604020202020204" pitchFamily="34" charset="0"/>
              <a:buChar char="•"/>
            </a:pPr>
            <a:endParaRPr lang="en-GB" sz="2400" b="1" dirty="0"/>
          </a:p>
          <a:p>
            <a:pPr marL="342900" indent="-342900">
              <a:spcAft>
                <a:spcPts val="600"/>
              </a:spcAft>
              <a:buFont typeface="Arial" panose="020B0604020202020204" pitchFamily="34" charset="0"/>
              <a:buChar char="•"/>
            </a:pPr>
            <a:r>
              <a:rPr lang="en-GB" sz="2400" b="1" dirty="0" smtClean="0"/>
              <a:t>Remedy stage: intervention in dynamic markets and complex relationships</a:t>
            </a:r>
          </a:p>
          <a:p>
            <a:pPr>
              <a:spcAft>
                <a:spcPts val="600"/>
              </a:spcAft>
            </a:pPr>
            <a:endParaRPr lang="en-GB" sz="2400" dirty="0" smtClean="0">
              <a:solidFill>
                <a:srgbClr val="038A5E"/>
              </a:solidFill>
            </a:endParaRPr>
          </a:p>
          <a:p>
            <a:pPr>
              <a:spcAft>
                <a:spcPts val="600"/>
              </a:spcAft>
            </a:pPr>
            <a:endParaRPr lang="en-GB" sz="2400" dirty="0" smtClean="0">
              <a:solidFill>
                <a:srgbClr val="038A5E"/>
              </a:solidFill>
            </a:endParaRPr>
          </a:p>
        </p:txBody>
      </p:sp>
      <p:sp>
        <p:nvSpPr>
          <p:cNvPr id="7" name="Explosion 1 6"/>
          <p:cNvSpPr/>
          <p:nvPr/>
        </p:nvSpPr>
        <p:spPr>
          <a:xfrm rot="607396">
            <a:off x="5299871" y="2620917"/>
            <a:ext cx="2448272" cy="1944216"/>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The </a:t>
            </a:r>
            <a:r>
              <a:rPr lang="de-DE" dirty="0" err="1" smtClean="0">
                <a:solidFill>
                  <a:schemeClr val="tx1"/>
                </a:solidFill>
              </a:rPr>
              <a:t>innovation</a:t>
            </a:r>
            <a:endParaRPr lang="de-DE" dirty="0" smtClean="0">
              <a:solidFill>
                <a:schemeClr val="tx1"/>
              </a:solidFill>
            </a:endParaRPr>
          </a:p>
          <a:p>
            <a:pPr algn="ctr"/>
            <a:r>
              <a:rPr lang="de-DE" dirty="0" err="1" smtClean="0">
                <a:solidFill>
                  <a:schemeClr val="tx1"/>
                </a:solidFill>
              </a:rPr>
              <a:t>problem</a:t>
            </a:r>
            <a:endParaRPr lang="de-DE" dirty="0">
              <a:solidFill>
                <a:schemeClr val="tx1"/>
              </a:solidFill>
            </a:endParaRPr>
          </a:p>
        </p:txBody>
      </p:sp>
    </p:spTree>
    <p:extLst>
      <p:ext uri="{BB962C8B-B14F-4D97-AF65-F5344CB8AC3E}">
        <p14:creationId xmlns:p14="http://schemas.microsoft.com/office/powerpoint/2010/main" val="341956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de-DE" sz="3600" dirty="0" smtClean="0">
                <a:solidFill>
                  <a:srgbClr val="038A5E"/>
                </a:solidFill>
                <a:latin typeface="+mj-lt"/>
              </a:rPr>
              <a:t>Case 1: Online-Dating</a:t>
            </a:r>
            <a:endParaRPr lang="en-GB" sz="3600" dirty="0">
              <a:solidFill>
                <a:srgbClr val="038A5E"/>
              </a:solidFill>
              <a:latin typeface="+mj-lt"/>
            </a:endParaRPr>
          </a:p>
        </p:txBody>
      </p:sp>
      <p:pic>
        <p:nvPicPr>
          <p:cNvPr id="6" name="Picture 3" descr="C:\Users\GK Zivilrecht 8\Desktop\parship-coupon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276872"/>
            <a:ext cx="2455482" cy="11154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GK Zivilrecht 8\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7730">
            <a:off x="6373660" y="3327098"/>
            <a:ext cx="2455482" cy="101649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399320" y="1340768"/>
            <a:ext cx="8350371" cy="646331"/>
          </a:xfrm>
          <a:prstGeom prst="rect">
            <a:avLst/>
          </a:prstGeom>
          <a:noFill/>
        </p:spPr>
        <p:txBody>
          <a:bodyPr wrap="square" rtlCol="0">
            <a:spAutoFit/>
          </a:bodyPr>
          <a:lstStyle/>
          <a:p>
            <a:r>
              <a:rPr lang="en-GB" dirty="0" err="1" smtClean="0"/>
              <a:t>Bundeskartellamt</a:t>
            </a:r>
            <a:r>
              <a:rPr lang="en-GB" dirty="0" smtClean="0"/>
              <a:t> (Federal Cartel Office), Case B6-57/15, 22.10.2015:</a:t>
            </a:r>
          </a:p>
          <a:p>
            <a:r>
              <a:rPr lang="en-GB" b="1" dirty="0" smtClean="0"/>
              <a:t>Merger of two online-dating platforms, PARSHIP </a:t>
            </a:r>
            <a:r>
              <a:rPr lang="en-GB" b="1" dirty="0" smtClean="0"/>
              <a:t>and </a:t>
            </a:r>
            <a:r>
              <a:rPr lang="en-GB" b="1" dirty="0" err="1" smtClean="0"/>
              <a:t>ElitePartner</a:t>
            </a:r>
            <a:endParaRPr lang="en-GB" b="1" dirty="0" smtClean="0"/>
          </a:p>
        </p:txBody>
      </p:sp>
      <p:graphicFrame>
        <p:nvGraphicFramePr>
          <p:cNvPr id="18" name="Tabelle 17"/>
          <p:cNvGraphicFramePr>
            <a:graphicFrameLocks noGrp="1"/>
          </p:cNvGraphicFramePr>
          <p:nvPr>
            <p:extLst>
              <p:ext uri="{D42A27DB-BD31-4B8C-83A1-F6EECF244321}">
                <p14:modId xmlns:p14="http://schemas.microsoft.com/office/powerpoint/2010/main" val="1972101456"/>
              </p:ext>
            </p:extLst>
          </p:nvPr>
        </p:nvGraphicFramePr>
        <p:xfrm>
          <a:off x="539552" y="2348880"/>
          <a:ext cx="5472608" cy="1297118"/>
        </p:xfrm>
        <a:graphic>
          <a:graphicData uri="http://schemas.openxmlformats.org/drawingml/2006/table">
            <a:tbl>
              <a:tblPr/>
              <a:tblGrid>
                <a:gridCol w="1080120"/>
                <a:gridCol w="1286412"/>
                <a:gridCol w="1720788"/>
                <a:gridCol w="1385288"/>
              </a:tblGrid>
              <a:tr h="144016">
                <a:tc>
                  <a:txBody>
                    <a:bodyPr/>
                    <a:lstStyle/>
                    <a:p>
                      <a:pPr algn="l" fontAlgn="b"/>
                      <a:r>
                        <a:rPr lang="en-GB"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smtClean="0">
                          <a:solidFill>
                            <a:srgbClr val="000000"/>
                          </a:solidFill>
                          <a:effectLst/>
                          <a:latin typeface="Calibri"/>
                        </a:rPr>
                        <a:t>Registered </a:t>
                      </a:r>
                      <a:r>
                        <a:rPr lang="en-GB" sz="1400" b="0" i="0" u="none" strike="noStrike" dirty="0">
                          <a:solidFill>
                            <a:srgbClr val="000000"/>
                          </a:solidFill>
                          <a:effectLst/>
                          <a:latin typeface="Calibri"/>
                        </a:rPr>
                        <a:t>members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Monthly visitor numbers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endParaRPr lang="en-GB" sz="1400" b="0" i="0" u="none" strike="noStrike" dirty="0" smtClean="0">
                        <a:solidFill>
                          <a:srgbClr val="000000"/>
                        </a:solidFill>
                        <a:effectLst/>
                        <a:latin typeface="Calibri"/>
                      </a:endParaRPr>
                    </a:p>
                    <a:p>
                      <a:pPr algn="l" fontAlgn="t"/>
                      <a:r>
                        <a:rPr lang="en-GB" sz="1400" b="0" i="0" u="none" strike="noStrike" dirty="0" smtClean="0">
                          <a:solidFill>
                            <a:srgbClr val="000000"/>
                          </a:solidFill>
                          <a:effectLst/>
                          <a:latin typeface="Calibri"/>
                        </a:rPr>
                        <a:t>Turnover</a:t>
                      </a:r>
                      <a:endParaRPr lang="en-GB" sz="1400" b="0"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701">
                <a:tc>
                  <a:txBody>
                    <a:bodyPr/>
                    <a:lstStyle/>
                    <a:p>
                      <a:pPr algn="l" fontAlgn="b"/>
                      <a:r>
                        <a:rPr lang="de-DE" sz="1400" b="0" i="0" u="none" strike="noStrike" dirty="0" smtClean="0">
                          <a:solidFill>
                            <a:srgbClr val="000000"/>
                          </a:solidFill>
                          <a:effectLst/>
                          <a:latin typeface="Calibri"/>
                        </a:rPr>
                        <a:t>PARSHIP</a:t>
                      </a:r>
                      <a:endParaRPr lang="en-GB"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&lt;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30-35%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1586">
                <a:tc>
                  <a:txBody>
                    <a:bodyPr/>
                    <a:lstStyle/>
                    <a:p>
                      <a:pPr algn="l" fontAlgn="b"/>
                      <a:r>
                        <a:rPr lang="en-GB" sz="1400" b="0" i="0" u="none" strike="noStrike" dirty="0" err="1" smtClean="0">
                          <a:solidFill>
                            <a:srgbClr val="000000"/>
                          </a:solidFill>
                          <a:effectLst/>
                          <a:latin typeface="Calibri"/>
                        </a:rPr>
                        <a:t>ElitePartner</a:t>
                      </a:r>
                      <a:endParaRPr lang="en-GB"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GB" sz="1400" b="0" i="0" u="none" strike="noStrike">
                          <a:solidFill>
                            <a:srgbClr val="000000"/>
                          </a:solidFill>
                          <a:effectLst/>
                          <a:latin typeface="Calibri"/>
                        </a:rPr>
                        <a:t>15-20%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291586">
                <a:tc>
                  <a:txBody>
                    <a:bodyPr/>
                    <a:lstStyle/>
                    <a:p>
                      <a:pPr algn="l" fontAlgn="b"/>
                      <a:r>
                        <a:rPr lang="en-GB" sz="1400" b="0" i="0" u="none" strike="noStrike" dirty="0" smtClean="0">
                          <a:solidFill>
                            <a:srgbClr val="000000"/>
                          </a:solidFill>
                          <a:effectLst/>
                          <a:latin typeface="Calibri"/>
                        </a:rPr>
                        <a:t>Aggregate</a:t>
                      </a:r>
                      <a:endParaRPr lang="en-GB" sz="14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15-20%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400" b="0" i="0" u="none" strike="noStrike" dirty="0">
                          <a:solidFill>
                            <a:srgbClr val="000000"/>
                          </a:solidFill>
                          <a:effectLst/>
                          <a:latin typeface="Calibri"/>
                        </a:rPr>
                        <a:t>45-50%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feld 2"/>
          <p:cNvSpPr txBox="1"/>
          <p:nvPr/>
        </p:nvSpPr>
        <p:spPr>
          <a:xfrm>
            <a:off x="483273" y="4032709"/>
            <a:ext cx="7128792" cy="1477328"/>
          </a:xfrm>
          <a:prstGeom prst="rect">
            <a:avLst/>
          </a:prstGeom>
          <a:noFill/>
        </p:spPr>
        <p:txBody>
          <a:bodyPr wrap="square" rtlCol="0">
            <a:spAutoFit/>
          </a:bodyPr>
          <a:lstStyle/>
          <a:p>
            <a:r>
              <a:rPr lang="de-DE" b="1" dirty="0" err="1" smtClean="0"/>
              <a:t>Question</a:t>
            </a:r>
            <a:r>
              <a:rPr lang="de-DE" b="1" dirty="0" smtClean="0"/>
              <a:t> of </a:t>
            </a:r>
            <a:r>
              <a:rPr lang="de-DE" b="1" dirty="0" err="1" smtClean="0"/>
              <a:t>the</a:t>
            </a:r>
            <a:r>
              <a:rPr lang="de-DE" b="1" dirty="0" smtClean="0"/>
              <a:t> </a:t>
            </a:r>
            <a:r>
              <a:rPr lang="de-DE" b="1" dirty="0" err="1" smtClean="0"/>
              <a:t>BKartA</a:t>
            </a:r>
            <a:r>
              <a:rPr lang="de-DE" b="1" dirty="0" smtClean="0"/>
              <a:t>: </a:t>
            </a:r>
            <a:r>
              <a:rPr lang="de-DE" b="1" dirty="0" err="1" smtClean="0"/>
              <a:t>Tipping</a:t>
            </a:r>
            <a:r>
              <a:rPr lang="de-DE" b="1" dirty="0" smtClean="0"/>
              <a:t> of </a:t>
            </a:r>
            <a:r>
              <a:rPr lang="de-DE" b="1" dirty="0" err="1" smtClean="0"/>
              <a:t>the</a:t>
            </a:r>
            <a:r>
              <a:rPr lang="de-DE" b="1" dirty="0" smtClean="0"/>
              <a:t> </a:t>
            </a:r>
            <a:r>
              <a:rPr lang="de-DE" b="1" dirty="0" err="1" smtClean="0"/>
              <a:t>market</a:t>
            </a:r>
            <a:r>
              <a:rPr lang="de-DE" b="1" dirty="0" smtClean="0"/>
              <a:t>?</a:t>
            </a:r>
          </a:p>
          <a:p>
            <a:pPr marL="285750" indent="-285750">
              <a:buFontTx/>
              <a:buChar char="-"/>
            </a:pPr>
            <a:r>
              <a:rPr lang="de-DE" b="1" dirty="0" err="1" smtClean="0"/>
              <a:t>Few</a:t>
            </a:r>
            <a:r>
              <a:rPr lang="de-DE" b="1" dirty="0" smtClean="0"/>
              <a:t> </a:t>
            </a:r>
            <a:r>
              <a:rPr lang="de-DE" b="1" dirty="0" err="1" smtClean="0"/>
              <a:t>barriers</a:t>
            </a:r>
            <a:r>
              <a:rPr lang="de-DE" b="1" dirty="0" smtClean="0"/>
              <a:t> </a:t>
            </a:r>
            <a:r>
              <a:rPr lang="de-DE" b="1" dirty="0" err="1" smtClean="0"/>
              <a:t>to</a:t>
            </a:r>
            <a:r>
              <a:rPr lang="de-DE" b="1" dirty="0" smtClean="0"/>
              <a:t> </a:t>
            </a:r>
            <a:r>
              <a:rPr lang="de-DE" b="1" dirty="0" err="1" smtClean="0"/>
              <a:t>market</a:t>
            </a:r>
            <a:r>
              <a:rPr lang="de-DE" b="1" dirty="0" smtClean="0"/>
              <a:t> </a:t>
            </a:r>
            <a:r>
              <a:rPr lang="de-DE" b="1" dirty="0" err="1" smtClean="0"/>
              <a:t>entry</a:t>
            </a:r>
            <a:endParaRPr lang="de-DE" b="1" dirty="0" smtClean="0"/>
          </a:p>
          <a:p>
            <a:pPr marL="285750" indent="-285750">
              <a:buFontTx/>
              <a:buChar char="-"/>
            </a:pPr>
            <a:r>
              <a:rPr lang="de-DE" b="1" dirty="0" smtClean="0"/>
              <a:t>Multi </a:t>
            </a:r>
            <a:r>
              <a:rPr lang="de-DE" b="1" dirty="0" err="1" smtClean="0"/>
              <a:t>homing</a:t>
            </a:r>
            <a:endParaRPr lang="de-DE" b="1" dirty="0" smtClean="0"/>
          </a:p>
          <a:p>
            <a:pPr marL="285750" indent="-285750">
              <a:buFontTx/>
              <a:buChar char="-"/>
            </a:pPr>
            <a:r>
              <a:rPr lang="de-DE" b="1" dirty="0" smtClean="0"/>
              <a:t>New-</a:t>
            </a:r>
            <a:r>
              <a:rPr lang="de-DE" b="1" dirty="0" err="1" smtClean="0"/>
              <a:t>customer</a:t>
            </a:r>
            <a:r>
              <a:rPr lang="de-DE" b="1" dirty="0" smtClean="0"/>
              <a:t> </a:t>
            </a:r>
            <a:r>
              <a:rPr lang="de-DE" b="1" dirty="0" err="1" smtClean="0"/>
              <a:t>business</a:t>
            </a:r>
            <a:endParaRPr lang="de-DE" b="1" dirty="0" smtClean="0"/>
          </a:p>
          <a:p>
            <a:pPr marL="285750" indent="-285750">
              <a:buFontTx/>
              <a:buChar char="-"/>
            </a:pPr>
            <a:r>
              <a:rPr lang="de-DE" b="1" dirty="0" smtClean="0"/>
              <a:t>Free alternatives (e.g. </a:t>
            </a:r>
            <a:r>
              <a:rPr lang="de-DE" b="1" dirty="0" err="1" smtClean="0"/>
              <a:t>Tinder</a:t>
            </a:r>
            <a:r>
              <a:rPr lang="de-DE" b="1" dirty="0" smtClean="0"/>
              <a:t>)</a:t>
            </a:r>
            <a:endParaRPr lang="en-GB" b="1" dirty="0"/>
          </a:p>
        </p:txBody>
      </p:sp>
    </p:spTree>
    <p:extLst>
      <p:ext uri="{BB962C8B-B14F-4D97-AF65-F5344CB8AC3E}">
        <p14:creationId xmlns:p14="http://schemas.microsoft.com/office/powerpoint/2010/main" val="33909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29057"/>
                </a:solidFill>
                <a:latin typeface="+mj-lt"/>
              </a:rPr>
              <a:t>Case 2: HRS</a:t>
            </a:r>
            <a:endParaRPr lang="en-GB" sz="3600" dirty="0">
              <a:solidFill>
                <a:srgbClr val="029057"/>
              </a:solidFill>
              <a:latin typeface="+mj-lt"/>
            </a:endParaRPr>
          </a:p>
        </p:txBody>
      </p:sp>
      <p:sp>
        <p:nvSpPr>
          <p:cNvPr id="5" name="Textfeld 4"/>
          <p:cNvSpPr txBox="1"/>
          <p:nvPr/>
        </p:nvSpPr>
        <p:spPr>
          <a:xfrm>
            <a:off x="467544" y="1268760"/>
            <a:ext cx="8424936" cy="3970318"/>
          </a:xfrm>
          <a:prstGeom prst="rect">
            <a:avLst/>
          </a:prstGeom>
          <a:noFill/>
        </p:spPr>
        <p:txBody>
          <a:bodyPr wrap="square" rtlCol="0">
            <a:spAutoFit/>
          </a:bodyPr>
          <a:lstStyle/>
          <a:p>
            <a:pPr>
              <a:spcAft>
                <a:spcPts val="600"/>
              </a:spcAft>
            </a:pPr>
            <a:r>
              <a:rPr lang="en-GB" sz="2400" dirty="0" err="1" smtClean="0"/>
              <a:t>Bundeskartellamt</a:t>
            </a:r>
            <a:r>
              <a:rPr lang="en-GB" sz="2400" dirty="0" smtClean="0"/>
              <a:t> (FCO), Case B9-66/10, 20.12.2013:</a:t>
            </a:r>
          </a:p>
          <a:p>
            <a:pPr>
              <a:spcAft>
                <a:spcPts val="600"/>
              </a:spcAft>
            </a:pPr>
            <a:r>
              <a:rPr lang="en-GB" sz="2400" b="1" dirty="0" smtClean="0"/>
              <a:t>HRS – Best price clauses</a:t>
            </a:r>
            <a:endParaRPr lang="en-GB" sz="2400" b="1" dirty="0" smtClean="0"/>
          </a:p>
          <a:p>
            <a:pPr>
              <a:spcAft>
                <a:spcPts val="600"/>
              </a:spcAft>
            </a:pPr>
            <a:endParaRPr lang="en-GB" sz="2000" dirty="0" smtClean="0">
              <a:solidFill>
                <a:srgbClr val="038A5E"/>
              </a:solidFill>
            </a:endParaRPr>
          </a:p>
          <a:p>
            <a:pPr>
              <a:spcAft>
                <a:spcPts val="600"/>
              </a:spcAft>
            </a:pPr>
            <a:r>
              <a:rPr lang="en-GB" dirty="0" smtClean="0"/>
              <a:t>HRS obliges hotels to offer most favoured customer clause to HRS-customers: lowest room price, capacity, booking conditions.</a:t>
            </a:r>
          </a:p>
          <a:p>
            <a:pPr>
              <a:spcAft>
                <a:spcPts val="600"/>
              </a:spcAft>
            </a:pPr>
            <a:endParaRPr lang="en-GB" dirty="0"/>
          </a:p>
          <a:p>
            <a:pPr marL="285750" indent="-285750">
              <a:spcAft>
                <a:spcPts val="600"/>
              </a:spcAft>
              <a:buFont typeface="Arial" panose="020B0604020202020204" pitchFamily="34" charset="0"/>
              <a:buChar char="•"/>
            </a:pPr>
            <a:r>
              <a:rPr lang="en-GB" dirty="0" smtClean="0"/>
              <a:t>Market: sale of hotel rooms via hotel portals in Germany</a:t>
            </a:r>
          </a:p>
          <a:p>
            <a:pPr marL="285750" indent="-285750">
              <a:spcAft>
                <a:spcPts val="600"/>
              </a:spcAft>
              <a:buFont typeface="Arial" panose="020B0604020202020204" pitchFamily="34" charset="0"/>
              <a:buChar char="•"/>
            </a:pPr>
            <a:r>
              <a:rPr lang="en-GB" dirty="0" smtClean="0"/>
              <a:t>Restriction: no incentives left for HRS to offer lower commissions or to adopt new sales strategies; difficulty of market entry; no possibility for hotels to differentiate</a:t>
            </a:r>
          </a:p>
          <a:p>
            <a:pPr marL="285750" indent="-285750">
              <a:spcAft>
                <a:spcPts val="600"/>
              </a:spcAft>
              <a:buFont typeface="Arial" panose="020B0604020202020204" pitchFamily="34" charset="0"/>
              <a:buChar char="•"/>
            </a:pPr>
            <a:r>
              <a:rPr lang="en-GB" dirty="0" smtClean="0"/>
              <a:t>Market share HRS: above 30 % (appreciable effect, no exemption via B.E.R.)</a:t>
            </a:r>
          </a:p>
          <a:p>
            <a:pPr marL="285750" indent="-285750">
              <a:spcAft>
                <a:spcPts val="600"/>
              </a:spcAft>
              <a:buFont typeface="Arial" panose="020B0604020202020204" pitchFamily="34" charset="0"/>
              <a:buChar char="•"/>
            </a:pPr>
            <a:r>
              <a:rPr lang="en-GB" dirty="0" smtClean="0"/>
              <a:t>No overriding efficiencies</a:t>
            </a:r>
            <a:endParaRPr lang="en-GB" dirty="0" smtClean="0"/>
          </a:p>
        </p:txBody>
      </p:sp>
      <p:pic>
        <p:nvPicPr>
          <p:cNvPr id="3" name="Bild 2" descr="HRS logo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869160"/>
            <a:ext cx="2631415" cy="1223715"/>
          </a:xfrm>
          <a:prstGeom prst="rect">
            <a:avLst/>
          </a:prstGeom>
        </p:spPr>
      </p:pic>
    </p:spTree>
    <p:extLst>
      <p:ext uri="{BB962C8B-B14F-4D97-AF65-F5344CB8AC3E}">
        <p14:creationId xmlns:p14="http://schemas.microsoft.com/office/powerpoint/2010/main" val="1570369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Case 3: Google</a:t>
            </a:r>
            <a:endParaRPr lang="en-GB" sz="3600" dirty="0">
              <a:solidFill>
                <a:srgbClr val="038A5E"/>
              </a:solidFill>
              <a:latin typeface="+mj-lt"/>
            </a:endParaRPr>
          </a:p>
        </p:txBody>
      </p:sp>
      <p:sp>
        <p:nvSpPr>
          <p:cNvPr id="8" name="Textfeld 7"/>
          <p:cNvSpPr txBox="1"/>
          <p:nvPr/>
        </p:nvSpPr>
        <p:spPr>
          <a:xfrm>
            <a:off x="395345" y="2666612"/>
            <a:ext cx="8350371" cy="1231106"/>
          </a:xfrm>
          <a:prstGeom prst="rect">
            <a:avLst/>
          </a:prstGeom>
          <a:noFill/>
        </p:spPr>
        <p:txBody>
          <a:bodyPr wrap="square" rtlCol="0">
            <a:spAutoFit/>
          </a:bodyPr>
          <a:lstStyle/>
          <a:p>
            <a:r>
              <a:rPr lang="de-DE" sz="2000" b="1" dirty="0" smtClean="0"/>
              <a:t>Watch </a:t>
            </a:r>
            <a:r>
              <a:rPr lang="de-DE" sz="2000" b="1" dirty="0" err="1" smtClean="0"/>
              <a:t>what</a:t>
            </a:r>
            <a:r>
              <a:rPr lang="de-DE" sz="2000" b="1" dirty="0" smtClean="0"/>
              <a:t> </a:t>
            </a:r>
            <a:r>
              <a:rPr lang="de-DE" sz="2000" b="1" dirty="0" err="1" smtClean="0"/>
              <a:t>happens</a:t>
            </a:r>
            <a:r>
              <a:rPr lang="de-DE" sz="2000" b="1" dirty="0" smtClean="0"/>
              <a:t>, but:</a:t>
            </a:r>
          </a:p>
          <a:p>
            <a:endParaRPr lang="en-GB" dirty="0" smtClean="0">
              <a:sym typeface="Wingdings" panose="05000000000000000000" pitchFamily="2" charset="2"/>
            </a:endParaRPr>
          </a:p>
          <a:p>
            <a:r>
              <a:rPr lang="en-GB" dirty="0" smtClean="0">
                <a:sym typeface="Wingdings" panose="05000000000000000000" pitchFamily="2" charset="2"/>
              </a:rPr>
              <a:t>The more compelling case is the Android case!</a:t>
            </a:r>
            <a:endParaRPr lang="en-GB" dirty="0" smtClean="0">
              <a:sym typeface="Wingdings" panose="05000000000000000000" pitchFamily="2" charset="2"/>
            </a:endParaRPr>
          </a:p>
          <a:p>
            <a:endParaRPr lang="en-GB" dirty="0" smtClean="0">
              <a:sym typeface="Wingdings" panose="05000000000000000000" pitchFamily="2" charset="2"/>
            </a:endParaRPr>
          </a:p>
        </p:txBody>
      </p:sp>
    </p:spTree>
    <p:extLst>
      <p:ext uri="{BB962C8B-B14F-4D97-AF65-F5344CB8AC3E}">
        <p14:creationId xmlns:p14="http://schemas.microsoft.com/office/powerpoint/2010/main" val="23997147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5576" y="1097775"/>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A.</a:t>
            </a:r>
            <a:r>
              <a:rPr lang="de-DE" sz="2800" dirty="0" smtClean="0"/>
              <a:t> 	</a:t>
            </a:r>
            <a:r>
              <a:rPr lang="de-DE" sz="2800" dirty="0" smtClean="0">
                <a:solidFill>
                  <a:schemeClr val="tx1"/>
                </a:solidFill>
              </a:rPr>
              <a:t>Research </a:t>
            </a:r>
            <a:r>
              <a:rPr lang="de-DE" sz="2800" dirty="0" err="1" smtClean="0">
                <a:solidFill>
                  <a:schemeClr val="tx1"/>
                </a:solidFill>
              </a:rPr>
              <a:t>Question</a:t>
            </a:r>
            <a:endParaRPr lang="de-DE" sz="2800" dirty="0">
              <a:solidFill>
                <a:schemeClr val="tx1"/>
              </a:solidFill>
            </a:endParaRPr>
          </a:p>
        </p:txBody>
      </p:sp>
      <p:sp>
        <p:nvSpPr>
          <p:cNvPr id="9" name="Rechteck 8"/>
          <p:cNvSpPr/>
          <p:nvPr/>
        </p:nvSpPr>
        <p:spPr>
          <a:xfrm>
            <a:off x="739572" y="3751937"/>
            <a:ext cx="7769188" cy="615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D.</a:t>
            </a:r>
            <a:r>
              <a:rPr lang="de-DE" sz="2800" dirty="0" smtClean="0"/>
              <a:t> 	</a:t>
            </a:r>
            <a:r>
              <a:rPr lang="de-DE" sz="2800" dirty="0" err="1" smtClean="0">
                <a:solidFill>
                  <a:schemeClr val="tx1"/>
                </a:solidFill>
              </a:rPr>
              <a:t>Competitive</a:t>
            </a:r>
            <a:r>
              <a:rPr lang="de-DE" sz="2800" dirty="0" smtClean="0">
                <a:solidFill>
                  <a:schemeClr val="tx1"/>
                </a:solidFill>
              </a:rPr>
              <a:t> Analysis</a:t>
            </a:r>
            <a:endParaRPr lang="de-DE" sz="2800" dirty="0">
              <a:solidFill>
                <a:schemeClr val="tx1"/>
              </a:solidFill>
            </a:endParaRPr>
          </a:p>
        </p:txBody>
      </p:sp>
      <p:sp>
        <p:nvSpPr>
          <p:cNvPr id="10" name="Rechteck 9"/>
          <p:cNvSpPr/>
          <p:nvPr/>
        </p:nvSpPr>
        <p:spPr>
          <a:xfrm>
            <a:off x="739572" y="2863247"/>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C.</a:t>
            </a:r>
            <a:r>
              <a:rPr lang="de-DE" sz="2800" dirty="0" smtClean="0"/>
              <a:t> </a:t>
            </a:r>
            <a:r>
              <a:rPr lang="de-DE" sz="2800" dirty="0"/>
              <a:t>	</a:t>
            </a:r>
            <a:r>
              <a:rPr lang="de-DE" sz="2800" dirty="0" smtClean="0">
                <a:solidFill>
                  <a:schemeClr val="tx1"/>
                </a:solidFill>
              </a:rPr>
              <a:t>Market Definition</a:t>
            </a:r>
            <a:endParaRPr lang="de-DE" sz="2800" dirty="0">
              <a:solidFill>
                <a:schemeClr val="tx1"/>
              </a:solidFill>
            </a:endParaRPr>
          </a:p>
        </p:txBody>
      </p:sp>
      <p:sp>
        <p:nvSpPr>
          <p:cNvPr id="11" name="Rechteck 10"/>
          <p:cNvSpPr/>
          <p:nvPr/>
        </p:nvSpPr>
        <p:spPr>
          <a:xfrm>
            <a:off x="760150" y="1986465"/>
            <a:ext cx="7769188" cy="636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B.</a:t>
            </a:r>
            <a:r>
              <a:rPr lang="de-DE" sz="2800" dirty="0" smtClean="0"/>
              <a:t> 	</a:t>
            </a:r>
            <a:r>
              <a:rPr lang="de-DE" sz="2800" dirty="0" smtClean="0">
                <a:solidFill>
                  <a:schemeClr val="tx1"/>
                </a:solidFill>
              </a:rPr>
              <a:t>Competition Law Basics</a:t>
            </a:r>
            <a:endParaRPr lang="de-DE" sz="2800" dirty="0">
              <a:solidFill>
                <a:schemeClr val="tx1"/>
              </a:solidFill>
            </a:endParaRPr>
          </a:p>
        </p:txBody>
      </p:sp>
      <p:sp>
        <p:nvSpPr>
          <p:cNvPr id="7" name="Rechteck 6"/>
          <p:cNvSpPr/>
          <p:nvPr/>
        </p:nvSpPr>
        <p:spPr>
          <a:xfrm>
            <a:off x="739572" y="4581128"/>
            <a:ext cx="7769188"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FF0000"/>
                </a:solidFill>
              </a:rPr>
              <a:t>E. 	</a:t>
            </a:r>
            <a:r>
              <a:rPr lang="de-DE" sz="2800" dirty="0" err="1" smtClean="0">
                <a:solidFill>
                  <a:srgbClr val="FF0000"/>
                </a:solidFill>
              </a:rPr>
              <a:t>Conclusion</a:t>
            </a:r>
            <a:endParaRPr lang="de-DE" sz="2800" dirty="0" smtClean="0">
              <a:solidFill>
                <a:srgbClr val="FF0000"/>
              </a:solidFill>
            </a:endParaRPr>
          </a:p>
        </p:txBody>
      </p:sp>
    </p:spTree>
    <p:extLst>
      <p:ext uri="{BB962C8B-B14F-4D97-AF65-F5344CB8AC3E}">
        <p14:creationId xmlns:p14="http://schemas.microsoft.com/office/powerpoint/2010/main" val="1423876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Deficits</a:t>
            </a:r>
            <a:endParaRPr lang="en-GB" sz="3600" dirty="0">
              <a:solidFill>
                <a:srgbClr val="038A5E"/>
              </a:solidFill>
              <a:latin typeface="+mj-lt"/>
            </a:endParaRPr>
          </a:p>
        </p:txBody>
      </p:sp>
      <p:sp>
        <p:nvSpPr>
          <p:cNvPr id="5" name="Textfeld 4"/>
          <p:cNvSpPr txBox="1"/>
          <p:nvPr/>
        </p:nvSpPr>
        <p:spPr>
          <a:xfrm>
            <a:off x="467544" y="1268760"/>
            <a:ext cx="8284704" cy="4124206"/>
          </a:xfrm>
          <a:prstGeom prst="rect">
            <a:avLst/>
          </a:prstGeom>
          <a:noFill/>
        </p:spPr>
        <p:txBody>
          <a:bodyPr wrap="square" rtlCol="0">
            <a:spAutoFit/>
          </a:bodyPr>
          <a:lstStyle/>
          <a:p>
            <a:pPr>
              <a:spcAft>
                <a:spcPts val="600"/>
              </a:spcAft>
            </a:pPr>
            <a:r>
              <a:rPr lang="en-GB" sz="2800" dirty="0" smtClean="0">
                <a:latin typeface="+mj-lt"/>
              </a:rPr>
              <a:t>Issues identified as problematic relate to</a:t>
            </a:r>
          </a:p>
          <a:p>
            <a:pPr>
              <a:spcAft>
                <a:spcPts val="600"/>
              </a:spcAft>
            </a:pPr>
            <a:endParaRPr lang="en-GB" sz="2800" dirty="0">
              <a:latin typeface="+mj-lt"/>
            </a:endParaRPr>
          </a:p>
          <a:p>
            <a:pPr marL="571500" indent="-571500">
              <a:spcAft>
                <a:spcPts val="600"/>
              </a:spcAft>
              <a:buFont typeface="Arial" panose="020B0604020202020204" pitchFamily="34" charset="0"/>
              <a:buChar char="•"/>
            </a:pPr>
            <a:r>
              <a:rPr lang="en-GB" sz="2800" dirty="0">
                <a:latin typeface="+mj-lt"/>
              </a:rPr>
              <a:t>t</a:t>
            </a:r>
            <a:r>
              <a:rPr lang="en-GB" sz="2800" dirty="0" smtClean="0">
                <a:latin typeface="+mj-lt"/>
              </a:rPr>
              <a:t>he problem of free (and data)</a:t>
            </a:r>
          </a:p>
          <a:p>
            <a:pPr marL="571500" indent="-571500">
              <a:spcAft>
                <a:spcPts val="600"/>
              </a:spcAft>
              <a:buFont typeface="Arial" panose="020B0604020202020204" pitchFamily="34" charset="0"/>
              <a:buChar char="•"/>
            </a:pPr>
            <a:r>
              <a:rPr lang="en-GB" sz="2800" dirty="0">
                <a:latin typeface="+mj-lt"/>
              </a:rPr>
              <a:t>t</a:t>
            </a:r>
            <a:r>
              <a:rPr lang="en-GB" sz="2800" dirty="0" smtClean="0">
                <a:latin typeface="+mj-lt"/>
              </a:rPr>
              <a:t>he innovation problem</a:t>
            </a:r>
          </a:p>
          <a:p>
            <a:pPr>
              <a:spcAft>
                <a:spcPts val="600"/>
              </a:spcAft>
            </a:pPr>
            <a:endParaRPr lang="en-GB" sz="2800" dirty="0">
              <a:latin typeface="+mj-lt"/>
            </a:endParaRPr>
          </a:p>
          <a:p>
            <a:pPr marL="571500" indent="-571500">
              <a:spcAft>
                <a:spcPts val="600"/>
              </a:spcAft>
              <a:buFont typeface="Wingdings" panose="05000000000000000000" pitchFamily="2" charset="2"/>
              <a:buChar char="à"/>
            </a:pPr>
            <a:r>
              <a:rPr lang="en-GB" sz="2800" dirty="0">
                <a:latin typeface="+mj-lt"/>
                <a:sym typeface="Wingdings" panose="05000000000000000000" pitchFamily="2" charset="2"/>
              </a:rPr>
              <a:t>b</a:t>
            </a:r>
            <a:r>
              <a:rPr lang="en-GB" sz="2800" dirty="0" smtClean="0">
                <a:latin typeface="+mj-lt"/>
                <a:sym typeface="Wingdings" panose="05000000000000000000" pitchFamily="2" charset="2"/>
              </a:rPr>
              <a:t>ias of competition law in favour of static efficiencies</a:t>
            </a:r>
          </a:p>
          <a:p>
            <a:pPr>
              <a:spcAft>
                <a:spcPts val="600"/>
              </a:spcAft>
            </a:pPr>
            <a:endParaRPr lang="en-GB" sz="3600" dirty="0" smtClean="0">
              <a:latin typeface="+mj-lt"/>
            </a:endParaRPr>
          </a:p>
        </p:txBody>
      </p:sp>
    </p:spTree>
    <p:extLst>
      <p:ext uri="{BB962C8B-B14F-4D97-AF65-F5344CB8AC3E}">
        <p14:creationId xmlns:p14="http://schemas.microsoft.com/office/powerpoint/2010/main" val="915014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Need for action?</a:t>
            </a:r>
            <a:endParaRPr lang="en-GB" sz="3600" dirty="0">
              <a:solidFill>
                <a:srgbClr val="038A5E"/>
              </a:solidFill>
              <a:latin typeface="+mj-lt"/>
            </a:endParaRPr>
          </a:p>
        </p:txBody>
      </p:sp>
      <p:sp>
        <p:nvSpPr>
          <p:cNvPr id="5" name="Textfeld 4"/>
          <p:cNvSpPr txBox="1"/>
          <p:nvPr/>
        </p:nvSpPr>
        <p:spPr>
          <a:xfrm>
            <a:off x="467544" y="1268760"/>
            <a:ext cx="8284704" cy="3062377"/>
          </a:xfrm>
          <a:prstGeom prst="rect">
            <a:avLst/>
          </a:prstGeom>
          <a:noFill/>
        </p:spPr>
        <p:txBody>
          <a:bodyPr wrap="square" rtlCol="0">
            <a:spAutoFit/>
          </a:bodyPr>
          <a:lstStyle/>
          <a:p>
            <a:pPr>
              <a:spcAft>
                <a:spcPts val="600"/>
              </a:spcAft>
            </a:pPr>
            <a:endParaRPr lang="en-GB" sz="2400" dirty="0" smtClean="0"/>
          </a:p>
          <a:p>
            <a:pPr marL="342900" indent="-342900">
              <a:spcAft>
                <a:spcPts val="600"/>
              </a:spcAft>
              <a:buFont typeface="Wingdings"/>
              <a:buChar char="à"/>
            </a:pPr>
            <a:r>
              <a:rPr lang="en-GB" sz="2400" dirty="0" smtClean="0">
                <a:sym typeface="Wingdings" panose="05000000000000000000" pitchFamily="2" charset="2"/>
              </a:rPr>
              <a:t>Consideration of dynamic efficiencies as much as allocative and productive </a:t>
            </a:r>
            <a:r>
              <a:rPr lang="en-GB" sz="2400" dirty="0" smtClean="0">
                <a:sym typeface="Wingdings" panose="05000000000000000000" pitchFamily="2" charset="2"/>
              </a:rPr>
              <a:t>efficiencies</a:t>
            </a:r>
            <a:endParaRPr lang="en-GB" sz="2400" dirty="0" smtClean="0">
              <a:sym typeface="Wingdings" panose="05000000000000000000" pitchFamily="2" charset="2"/>
            </a:endParaRPr>
          </a:p>
          <a:p>
            <a:pPr marL="342900" indent="-342900">
              <a:spcAft>
                <a:spcPts val="600"/>
              </a:spcAft>
              <a:buFont typeface="Wingdings"/>
              <a:buChar char="à"/>
            </a:pPr>
            <a:r>
              <a:rPr lang="en-GB" sz="2400" dirty="0" smtClean="0">
                <a:sym typeface="Wingdings" panose="05000000000000000000" pitchFamily="2" charset="2"/>
              </a:rPr>
              <a:t>No static rules for a dynamic digital </a:t>
            </a:r>
            <a:r>
              <a:rPr lang="en-GB" sz="2400" dirty="0" smtClean="0">
                <a:sym typeface="Wingdings" panose="05000000000000000000" pitchFamily="2" charset="2"/>
              </a:rPr>
              <a:t>economy</a:t>
            </a:r>
          </a:p>
          <a:p>
            <a:pPr>
              <a:spcAft>
                <a:spcPts val="600"/>
              </a:spcAft>
            </a:pPr>
            <a:endParaRPr lang="en-GB" sz="2400" dirty="0" smtClean="0">
              <a:sym typeface="Wingdings" panose="05000000000000000000" pitchFamily="2" charset="2"/>
            </a:endParaRPr>
          </a:p>
          <a:p>
            <a:pPr marL="342900" indent="-342900">
              <a:spcAft>
                <a:spcPts val="600"/>
              </a:spcAft>
              <a:buFont typeface="Wingdings"/>
              <a:buChar char="à"/>
            </a:pPr>
            <a:r>
              <a:rPr lang="en-GB" sz="2400" dirty="0"/>
              <a:t>More technological approach</a:t>
            </a:r>
          </a:p>
          <a:p>
            <a:pPr marL="342900" indent="-342900">
              <a:spcAft>
                <a:spcPts val="600"/>
              </a:spcAft>
              <a:buFont typeface="Wingdings"/>
              <a:buChar char="à"/>
            </a:pPr>
            <a:endParaRPr lang="en-GB" sz="2400" dirty="0" smtClean="0"/>
          </a:p>
        </p:txBody>
      </p:sp>
    </p:spTree>
    <p:extLst>
      <p:ext uri="{BB962C8B-B14F-4D97-AF65-F5344CB8AC3E}">
        <p14:creationId xmlns:p14="http://schemas.microsoft.com/office/powerpoint/2010/main" val="39385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190835"/>
            <a:ext cx="8352928" cy="646331"/>
          </a:xfrm>
          <a:prstGeom prst="rect">
            <a:avLst/>
          </a:prstGeom>
          <a:noFill/>
        </p:spPr>
        <p:txBody>
          <a:bodyPr wrap="square" rtlCol="0">
            <a:spAutoFit/>
          </a:bodyPr>
          <a:lstStyle/>
          <a:p>
            <a:pPr algn="ctr"/>
            <a:r>
              <a:rPr lang="en-GB" sz="3600" dirty="0" smtClean="0">
                <a:solidFill>
                  <a:srgbClr val="038A5E"/>
                </a:solidFill>
                <a:latin typeface="+mj-lt"/>
              </a:rPr>
              <a:t>Example 1: Market Power</a:t>
            </a:r>
            <a:endParaRPr lang="en-GB" sz="3600" dirty="0">
              <a:solidFill>
                <a:srgbClr val="038A5E"/>
              </a:solidFill>
              <a:latin typeface="+mj-lt"/>
            </a:endParaRPr>
          </a:p>
        </p:txBody>
      </p:sp>
      <p:sp>
        <p:nvSpPr>
          <p:cNvPr id="5" name="Textfeld 4"/>
          <p:cNvSpPr txBox="1"/>
          <p:nvPr/>
        </p:nvSpPr>
        <p:spPr>
          <a:xfrm>
            <a:off x="467544" y="1268760"/>
            <a:ext cx="8284704" cy="3139321"/>
          </a:xfrm>
          <a:prstGeom prst="rect">
            <a:avLst/>
          </a:prstGeom>
          <a:noFill/>
        </p:spPr>
        <p:txBody>
          <a:bodyPr wrap="square" rtlCol="0">
            <a:spAutoFit/>
          </a:bodyPr>
          <a:lstStyle/>
          <a:p>
            <a:pPr>
              <a:spcAft>
                <a:spcPts val="600"/>
              </a:spcAft>
            </a:pPr>
            <a:endParaRPr lang="en-GB" sz="2400" dirty="0" smtClean="0"/>
          </a:p>
          <a:p>
            <a:pPr>
              <a:spcAft>
                <a:spcPts val="600"/>
              </a:spcAft>
            </a:pPr>
            <a:r>
              <a:rPr lang="en-GB" sz="2400" dirty="0" smtClean="0"/>
              <a:t>Are customers able to switch if there is a </a:t>
            </a:r>
          </a:p>
          <a:p>
            <a:pPr>
              <a:spcAft>
                <a:spcPts val="600"/>
              </a:spcAft>
            </a:pPr>
            <a:r>
              <a:rPr lang="en-GB" sz="2400" dirty="0" smtClean="0"/>
              <a:t>small but significant decrease in quality (SSDQ-test)?</a:t>
            </a:r>
          </a:p>
          <a:p>
            <a:pPr>
              <a:spcAft>
                <a:spcPts val="600"/>
              </a:spcAft>
            </a:pPr>
            <a:endParaRPr lang="en-GB" sz="2400" dirty="0"/>
          </a:p>
          <a:p>
            <a:pPr>
              <a:spcAft>
                <a:spcPts val="600"/>
              </a:spcAft>
            </a:pPr>
            <a:r>
              <a:rPr lang="en-GB" sz="2400" dirty="0" smtClean="0"/>
              <a:t>	</a:t>
            </a:r>
            <a:r>
              <a:rPr lang="en-GB" sz="2400" dirty="0" err="1" smtClean="0"/>
              <a:t>Parship</a:t>
            </a:r>
            <a:r>
              <a:rPr lang="en-GB" sz="2400" dirty="0" smtClean="0"/>
              <a:t>/</a:t>
            </a:r>
            <a:r>
              <a:rPr lang="en-GB" sz="2400" dirty="0" err="1" smtClean="0"/>
              <a:t>ElitePartner</a:t>
            </a:r>
            <a:r>
              <a:rPr lang="en-GB" sz="2400" dirty="0" smtClean="0"/>
              <a:t>: yes</a:t>
            </a:r>
          </a:p>
          <a:p>
            <a:pPr>
              <a:spcAft>
                <a:spcPts val="600"/>
              </a:spcAft>
            </a:pPr>
            <a:r>
              <a:rPr lang="en-GB" sz="2400" dirty="0"/>
              <a:t>	</a:t>
            </a:r>
            <a:r>
              <a:rPr lang="en-GB" sz="2400" dirty="0" smtClean="0"/>
              <a:t>HRS: no</a:t>
            </a:r>
          </a:p>
          <a:p>
            <a:pPr>
              <a:spcAft>
                <a:spcPts val="600"/>
              </a:spcAft>
            </a:pPr>
            <a:r>
              <a:rPr lang="en-GB" sz="2400" dirty="0"/>
              <a:t>	</a:t>
            </a:r>
            <a:r>
              <a:rPr lang="en-GB" sz="2400" dirty="0" smtClean="0"/>
              <a:t>Google search: contested</a:t>
            </a:r>
            <a:endParaRPr lang="en-GB" sz="2400" dirty="0" smtClean="0"/>
          </a:p>
        </p:txBody>
      </p:sp>
    </p:spTree>
    <p:extLst>
      <p:ext uri="{BB962C8B-B14F-4D97-AF65-F5344CB8AC3E}">
        <p14:creationId xmlns:p14="http://schemas.microsoft.com/office/powerpoint/2010/main" val="5505712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166559"/>
            <a:ext cx="8352928" cy="646331"/>
          </a:xfrm>
          <a:prstGeom prst="rect">
            <a:avLst/>
          </a:prstGeom>
          <a:noFill/>
        </p:spPr>
        <p:txBody>
          <a:bodyPr wrap="square" rtlCol="0">
            <a:spAutoFit/>
          </a:bodyPr>
          <a:lstStyle/>
          <a:p>
            <a:pPr algn="ctr"/>
            <a:r>
              <a:rPr lang="en-GB" sz="3600" dirty="0" smtClean="0">
                <a:solidFill>
                  <a:srgbClr val="038A5E"/>
                </a:solidFill>
                <a:latin typeface="+mj-lt"/>
              </a:rPr>
              <a:t>Example 2: Consumer Harm</a:t>
            </a:r>
            <a:endParaRPr lang="en-GB" sz="3600" dirty="0">
              <a:solidFill>
                <a:srgbClr val="038A5E"/>
              </a:solidFill>
              <a:latin typeface="+mj-lt"/>
            </a:endParaRPr>
          </a:p>
        </p:txBody>
      </p:sp>
      <p:sp>
        <p:nvSpPr>
          <p:cNvPr id="5" name="Textfeld 4"/>
          <p:cNvSpPr txBox="1"/>
          <p:nvPr/>
        </p:nvSpPr>
        <p:spPr>
          <a:xfrm>
            <a:off x="467544" y="1268760"/>
            <a:ext cx="8284704" cy="4401205"/>
          </a:xfrm>
          <a:prstGeom prst="rect">
            <a:avLst/>
          </a:prstGeom>
          <a:noFill/>
        </p:spPr>
        <p:txBody>
          <a:bodyPr wrap="square" rtlCol="0">
            <a:spAutoFit/>
          </a:bodyPr>
          <a:lstStyle/>
          <a:p>
            <a:pPr>
              <a:spcAft>
                <a:spcPts val="600"/>
              </a:spcAft>
            </a:pPr>
            <a:r>
              <a:rPr lang="en-GB" sz="2400" dirty="0" smtClean="0"/>
              <a:t>Does the conduct lead to path dependencies and a technological or factual lock-in?</a:t>
            </a:r>
            <a:endParaRPr lang="en-GB" sz="2400" dirty="0" smtClean="0"/>
          </a:p>
          <a:p>
            <a:pPr>
              <a:spcAft>
                <a:spcPts val="600"/>
              </a:spcAft>
            </a:pPr>
            <a:endParaRPr lang="en-GB" sz="2400" dirty="0" smtClean="0"/>
          </a:p>
          <a:p>
            <a:pPr>
              <a:spcAft>
                <a:spcPts val="600"/>
              </a:spcAft>
            </a:pPr>
            <a:endParaRPr lang="en-GB" sz="2400" dirty="0"/>
          </a:p>
          <a:p>
            <a:pPr>
              <a:spcAft>
                <a:spcPts val="600"/>
              </a:spcAft>
            </a:pPr>
            <a:endParaRPr lang="en-GB" sz="2400" dirty="0" smtClean="0"/>
          </a:p>
          <a:p>
            <a:pPr>
              <a:spcAft>
                <a:spcPts val="600"/>
              </a:spcAft>
            </a:pPr>
            <a:endParaRPr lang="en-GB" sz="2400" dirty="0"/>
          </a:p>
          <a:p>
            <a:pPr>
              <a:spcAft>
                <a:spcPts val="600"/>
              </a:spcAft>
            </a:pPr>
            <a:endParaRPr lang="en-GB" sz="2400" dirty="0"/>
          </a:p>
          <a:p>
            <a:pPr>
              <a:spcAft>
                <a:spcPts val="600"/>
              </a:spcAft>
            </a:pPr>
            <a:r>
              <a:rPr lang="en-GB" sz="2400" dirty="0" smtClean="0"/>
              <a:t>	</a:t>
            </a:r>
            <a:r>
              <a:rPr lang="en-GB" sz="2400" dirty="0" err="1" smtClean="0"/>
              <a:t>Parship</a:t>
            </a:r>
            <a:r>
              <a:rPr lang="en-GB" sz="2400" dirty="0" smtClean="0"/>
              <a:t>/</a:t>
            </a:r>
            <a:r>
              <a:rPr lang="en-GB" sz="2400" dirty="0" err="1" smtClean="0"/>
              <a:t>ElitePartner</a:t>
            </a:r>
            <a:r>
              <a:rPr lang="en-GB" sz="2400" dirty="0" smtClean="0"/>
              <a:t>: yes</a:t>
            </a:r>
          </a:p>
          <a:p>
            <a:pPr>
              <a:spcAft>
                <a:spcPts val="600"/>
              </a:spcAft>
            </a:pPr>
            <a:r>
              <a:rPr lang="en-GB" sz="2400" dirty="0"/>
              <a:t>	</a:t>
            </a:r>
            <a:r>
              <a:rPr lang="en-GB" sz="2400" dirty="0" smtClean="0"/>
              <a:t>HRS: no</a:t>
            </a:r>
          </a:p>
          <a:p>
            <a:pPr>
              <a:spcAft>
                <a:spcPts val="600"/>
              </a:spcAft>
            </a:pPr>
            <a:r>
              <a:rPr lang="en-GB" sz="2400" dirty="0"/>
              <a:t>	</a:t>
            </a:r>
            <a:r>
              <a:rPr lang="en-GB" sz="2400" dirty="0" smtClean="0"/>
              <a:t>Google search: contested</a:t>
            </a:r>
            <a:endParaRPr lang="en-GB" sz="24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32150"/>
            <a:ext cx="8218488" cy="4218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678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5576" y="1124744"/>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FF0000"/>
                </a:solidFill>
              </a:rPr>
              <a:t>A.</a:t>
            </a:r>
            <a:r>
              <a:rPr lang="de-DE" sz="2800" dirty="0" smtClean="0">
                <a:solidFill>
                  <a:srgbClr val="FF0000"/>
                </a:solidFill>
              </a:rPr>
              <a:t> 	</a:t>
            </a:r>
            <a:r>
              <a:rPr lang="de-DE" sz="2800" dirty="0" smtClean="0">
                <a:solidFill>
                  <a:srgbClr val="FF0000"/>
                </a:solidFill>
              </a:rPr>
              <a:t>Research </a:t>
            </a:r>
            <a:r>
              <a:rPr lang="de-DE" sz="2800" dirty="0" err="1" smtClean="0">
                <a:solidFill>
                  <a:srgbClr val="FF0000"/>
                </a:solidFill>
              </a:rPr>
              <a:t>Question</a:t>
            </a:r>
            <a:endParaRPr lang="de-DE" sz="2800" dirty="0">
              <a:solidFill>
                <a:srgbClr val="FF0000"/>
              </a:solidFill>
            </a:endParaRPr>
          </a:p>
        </p:txBody>
      </p:sp>
      <p:sp>
        <p:nvSpPr>
          <p:cNvPr id="9" name="Rechteck 8"/>
          <p:cNvSpPr/>
          <p:nvPr/>
        </p:nvSpPr>
        <p:spPr>
          <a:xfrm>
            <a:off x="739572" y="3751937"/>
            <a:ext cx="7769188" cy="615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D.</a:t>
            </a:r>
            <a:r>
              <a:rPr lang="de-DE" sz="2800" dirty="0" smtClean="0"/>
              <a:t> 	</a:t>
            </a:r>
            <a:r>
              <a:rPr lang="de-DE" sz="2800" dirty="0" err="1" smtClean="0">
                <a:solidFill>
                  <a:schemeClr val="tx1"/>
                </a:solidFill>
              </a:rPr>
              <a:t>Competitive</a:t>
            </a:r>
            <a:r>
              <a:rPr lang="de-DE" sz="2800" dirty="0" smtClean="0">
                <a:solidFill>
                  <a:schemeClr val="tx1"/>
                </a:solidFill>
              </a:rPr>
              <a:t> Analysis</a:t>
            </a:r>
            <a:endParaRPr lang="de-DE" sz="2800" dirty="0">
              <a:solidFill>
                <a:schemeClr val="tx1"/>
              </a:solidFill>
            </a:endParaRPr>
          </a:p>
        </p:txBody>
      </p:sp>
      <p:sp>
        <p:nvSpPr>
          <p:cNvPr id="10" name="Rechteck 9"/>
          <p:cNvSpPr/>
          <p:nvPr/>
        </p:nvSpPr>
        <p:spPr>
          <a:xfrm>
            <a:off x="739572" y="2863247"/>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C.</a:t>
            </a:r>
            <a:r>
              <a:rPr lang="de-DE" sz="2800" dirty="0" smtClean="0"/>
              <a:t> </a:t>
            </a:r>
            <a:r>
              <a:rPr lang="de-DE" sz="2800" dirty="0"/>
              <a:t>	</a:t>
            </a:r>
            <a:r>
              <a:rPr lang="de-DE" sz="2800" dirty="0" smtClean="0">
                <a:solidFill>
                  <a:schemeClr val="tx1"/>
                </a:solidFill>
              </a:rPr>
              <a:t>Market Definition</a:t>
            </a:r>
            <a:endParaRPr lang="de-DE" sz="2800" dirty="0">
              <a:solidFill>
                <a:schemeClr val="tx1"/>
              </a:solidFill>
            </a:endParaRPr>
          </a:p>
        </p:txBody>
      </p:sp>
      <p:sp>
        <p:nvSpPr>
          <p:cNvPr id="11" name="Rechteck 10"/>
          <p:cNvSpPr/>
          <p:nvPr/>
        </p:nvSpPr>
        <p:spPr>
          <a:xfrm>
            <a:off x="760150" y="1986465"/>
            <a:ext cx="7769188" cy="636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B.</a:t>
            </a:r>
            <a:r>
              <a:rPr lang="de-DE" sz="2800" dirty="0" smtClean="0"/>
              <a:t> 	</a:t>
            </a:r>
            <a:r>
              <a:rPr lang="de-DE" sz="2800" dirty="0" smtClean="0">
                <a:solidFill>
                  <a:schemeClr val="tx1"/>
                </a:solidFill>
              </a:rPr>
              <a:t>Competition Law Basics</a:t>
            </a:r>
            <a:endParaRPr lang="de-DE" sz="2800" dirty="0">
              <a:solidFill>
                <a:schemeClr val="tx1"/>
              </a:solidFill>
            </a:endParaRPr>
          </a:p>
        </p:txBody>
      </p:sp>
      <p:sp>
        <p:nvSpPr>
          <p:cNvPr id="7" name="Rechteck 6"/>
          <p:cNvSpPr/>
          <p:nvPr/>
        </p:nvSpPr>
        <p:spPr>
          <a:xfrm>
            <a:off x="739572" y="4608249"/>
            <a:ext cx="7769188"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E.</a:t>
            </a:r>
            <a:r>
              <a:rPr lang="de-DE" sz="2800" b="1" dirty="0" smtClean="0"/>
              <a:t> 	</a:t>
            </a:r>
            <a:r>
              <a:rPr lang="de-DE" sz="2800" dirty="0" err="1" smtClean="0">
                <a:solidFill>
                  <a:schemeClr val="tx1"/>
                </a:solidFill>
              </a:rPr>
              <a:t>Conclusion</a:t>
            </a:r>
            <a:endParaRPr lang="de-DE" sz="2800" dirty="0" smtClean="0">
              <a:solidFill>
                <a:schemeClr val="tx1"/>
              </a:solidFill>
            </a:endParaRPr>
          </a:p>
        </p:txBody>
      </p:sp>
    </p:spTree>
    <p:extLst>
      <p:ext uri="{BB962C8B-B14F-4D97-AF65-F5344CB8AC3E}">
        <p14:creationId xmlns:p14="http://schemas.microsoft.com/office/powerpoint/2010/main" val="1443712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683568" y="2420888"/>
            <a:ext cx="7560840" cy="1754326"/>
          </a:xfrm>
          <a:prstGeom prst="rect">
            <a:avLst/>
          </a:prstGeom>
          <a:noFill/>
        </p:spPr>
        <p:txBody>
          <a:bodyPr wrap="square" rtlCol="0">
            <a:spAutoFit/>
          </a:bodyPr>
          <a:lstStyle/>
          <a:p>
            <a:pPr algn="ctr"/>
            <a:r>
              <a:rPr lang="de-DE" sz="3600" b="1" dirty="0" err="1" smtClean="0">
                <a:solidFill>
                  <a:srgbClr val="038A5E"/>
                </a:solidFill>
              </a:rPr>
              <a:t>Thank</a:t>
            </a:r>
            <a:r>
              <a:rPr lang="de-DE" sz="3600" b="1" dirty="0" smtClean="0">
                <a:solidFill>
                  <a:srgbClr val="038A5E"/>
                </a:solidFill>
              </a:rPr>
              <a:t> </a:t>
            </a:r>
            <a:r>
              <a:rPr lang="de-DE" sz="3600" b="1" dirty="0" err="1" smtClean="0">
                <a:solidFill>
                  <a:srgbClr val="038A5E"/>
                </a:solidFill>
              </a:rPr>
              <a:t>you</a:t>
            </a:r>
            <a:r>
              <a:rPr lang="de-DE" sz="3600" b="1" dirty="0" smtClean="0">
                <a:solidFill>
                  <a:srgbClr val="038A5E"/>
                </a:solidFill>
              </a:rPr>
              <a:t>!</a:t>
            </a:r>
          </a:p>
          <a:p>
            <a:pPr algn="ctr"/>
            <a:endParaRPr lang="de-DE" sz="3600" b="1" dirty="0">
              <a:solidFill>
                <a:srgbClr val="038A5E"/>
              </a:solidFill>
            </a:endParaRPr>
          </a:p>
          <a:p>
            <a:pPr algn="ctr"/>
            <a:r>
              <a:rPr lang="de-DE" sz="3600" dirty="0" smtClean="0">
                <a:solidFill>
                  <a:srgbClr val="038A5E"/>
                </a:solidFill>
              </a:rPr>
              <a:t>LS-</a:t>
            </a:r>
            <a:r>
              <a:rPr lang="de-DE" sz="3600" dirty="0" err="1" smtClean="0">
                <a:solidFill>
                  <a:srgbClr val="038A5E"/>
                </a:solidFill>
              </a:rPr>
              <a:t>podszun</a:t>
            </a:r>
            <a:r>
              <a:rPr lang="de-DE" sz="3600" dirty="0" smtClean="0">
                <a:solidFill>
                  <a:srgbClr val="038A5E"/>
                </a:solidFill>
              </a:rPr>
              <a:t> (at) un</a:t>
            </a:r>
            <a:r>
              <a:rPr lang="de-DE" sz="3600" dirty="0" smtClean="0">
                <a:solidFill>
                  <a:srgbClr val="038A5E"/>
                </a:solidFill>
              </a:rPr>
              <a:t>i-bayreuth.de</a:t>
            </a:r>
            <a:endParaRPr lang="de-DE" sz="3600" dirty="0">
              <a:solidFill>
                <a:srgbClr val="038A5E"/>
              </a:solidFill>
            </a:endParaRPr>
          </a:p>
        </p:txBody>
      </p:sp>
    </p:spTree>
    <p:extLst>
      <p:ext uri="{BB962C8B-B14F-4D97-AF65-F5344CB8AC3E}">
        <p14:creationId xmlns:p14="http://schemas.microsoft.com/office/powerpoint/2010/main" val="1532346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Infringement of Article 102 TFEU?</a:t>
            </a:r>
            <a:endParaRPr lang="en-GB" sz="3600" dirty="0">
              <a:solidFill>
                <a:srgbClr val="038A5E"/>
              </a:solidFill>
              <a:latin typeface="+mj-lt"/>
            </a:endParaRPr>
          </a:p>
        </p:txBody>
      </p:sp>
      <p:cxnSp>
        <p:nvCxnSpPr>
          <p:cNvPr id="4" name="Gerade Verbindung 3"/>
          <p:cNvCxnSpPr/>
          <p:nvPr/>
        </p:nvCxnSpPr>
        <p:spPr>
          <a:xfrm>
            <a:off x="399320" y="997117"/>
            <a:ext cx="8748464" cy="0"/>
          </a:xfrm>
          <a:prstGeom prst="line">
            <a:avLst/>
          </a:prstGeom>
          <a:ln w="19050">
            <a:solidFill>
              <a:srgbClr val="038A5E"/>
            </a:solidFill>
            <a:prstDash val="sysDash"/>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95536" y="1988840"/>
            <a:ext cx="8350371" cy="1877437"/>
          </a:xfrm>
          <a:prstGeom prst="rect">
            <a:avLst/>
          </a:prstGeom>
          <a:noFill/>
        </p:spPr>
        <p:txBody>
          <a:bodyPr wrap="square" rtlCol="0">
            <a:spAutoFit/>
          </a:bodyPr>
          <a:lstStyle/>
          <a:p>
            <a:r>
              <a:rPr lang="en-GB" sz="2000" b="1" dirty="0" smtClean="0"/>
              <a:t>Allegation</a:t>
            </a:r>
            <a:r>
              <a:rPr lang="en-GB" dirty="0" smtClean="0"/>
              <a:t>:</a:t>
            </a:r>
          </a:p>
          <a:p>
            <a:endParaRPr lang="en-GB" dirty="0" smtClean="0"/>
          </a:p>
          <a:p>
            <a:endParaRPr lang="en-GB" dirty="0" smtClean="0"/>
          </a:p>
          <a:p>
            <a:r>
              <a:rPr lang="en-GB" sz="2000" dirty="0" smtClean="0"/>
              <a:t>Android is used as tying product to force google apps on mobile phone manufacturers. These manufacturers cannot decide to exclude some google apps before being shipped to customers. </a:t>
            </a:r>
            <a:endParaRPr lang="en-GB" sz="2000" dirty="0" smtClean="0">
              <a:sym typeface="Wingdings" panose="05000000000000000000" pitchFamily="2" charset="2"/>
            </a:endParaRPr>
          </a:p>
        </p:txBody>
      </p:sp>
      <p:pic>
        <p:nvPicPr>
          <p:cNvPr id="1026" name="Picture 2" descr="C:\Users\GK Zivilrecht 8\Desktop\goog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052736"/>
            <a:ext cx="2088232" cy="1145918"/>
          </a:xfrm>
          <a:prstGeom prst="rect">
            <a:avLst/>
          </a:prstGeom>
          <a:noFill/>
          <a:extLst>
            <a:ext uri="{909E8E84-426E-40DD-AFC4-6F175D3DCCD1}">
              <a14:hiddenFill xmlns:a14="http://schemas.microsoft.com/office/drawing/2010/main">
                <a:solidFill>
                  <a:srgbClr val="FFFFFF"/>
                </a:solidFill>
              </a14:hiddenFill>
            </a:ext>
          </a:extLst>
        </p:spPr>
      </p:pic>
      <p:pic>
        <p:nvPicPr>
          <p:cNvPr id="3" name="Bild 2" descr="Android_logo_(20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060848"/>
            <a:ext cx="1963855" cy="432048"/>
          </a:xfrm>
          <a:prstGeom prst="rect">
            <a:avLst/>
          </a:prstGeom>
        </p:spPr>
      </p:pic>
    </p:spTree>
    <p:extLst>
      <p:ext uri="{BB962C8B-B14F-4D97-AF65-F5344CB8AC3E}">
        <p14:creationId xmlns:p14="http://schemas.microsoft.com/office/powerpoint/2010/main" val="3592493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29057"/>
                </a:solidFill>
                <a:latin typeface="+mj-lt"/>
              </a:rPr>
              <a:t>Contractual restrictions</a:t>
            </a:r>
            <a:endParaRPr lang="en-GB" sz="3600" dirty="0">
              <a:solidFill>
                <a:srgbClr val="029057"/>
              </a:solidFill>
              <a:latin typeface="+mj-lt"/>
            </a:endParaRPr>
          </a:p>
        </p:txBody>
      </p:sp>
      <p:cxnSp>
        <p:nvCxnSpPr>
          <p:cNvPr id="4" name="Gerade Verbindung 3"/>
          <p:cNvCxnSpPr/>
          <p:nvPr/>
        </p:nvCxnSpPr>
        <p:spPr>
          <a:xfrm>
            <a:off x="399320" y="997117"/>
            <a:ext cx="8748464" cy="0"/>
          </a:xfrm>
          <a:prstGeom prst="line">
            <a:avLst/>
          </a:prstGeom>
          <a:ln w="19050">
            <a:solidFill>
              <a:srgbClr val="038A5E"/>
            </a:solidFill>
            <a:prstDash val="sysDash"/>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467544" y="1268760"/>
            <a:ext cx="8284704" cy="3370153"/>
          </a:xfrm>
          <a:prstGeom prst="rect">
            <a:avLst/>
          </a:prstGeom>
          <a:noFill/>
        </p:spPr>
        <p:txBody>
          <a:bodyPr wrap="square" rtlCol="0">
            <a:spAutoFit/>
          </a:bodyPr>
          <a:lstStyle/>
          <a:p>
            <a:pPr>
              <a:spcAft>
                <a:spcPts val="600"/>
              </a:spcAft>
            </a:pPr>
            <a:r>
              <a:rPr lang="en-GB" sz="2400" dirty="0" smtClean="0"/>
              <a:t>FCO case report B6-46/12, 26.11.2013 – </a:t>
            </a:r>
            <a:r>
              <a:rPr lang="en-GB" sz="2400" b="1" dirty="0" smtClean="0"/>
              <a:t>Amazon Marketplace – price parity clause</a:t>
            </a:r>
          </a:p>
          <a:p>
            <a:pPr>
              <a:spcAft>
                <a:spcPts val="600"/>
              </a:spcAft>
            </a:pPr>
            <a:endParaRPr lang="en-GB" sz="2000" dirty="0" smtClean="0">
              <a:solidFill>
                <a:srgbClr val="038A5E"/>
              </a:solidFill>
            </a:endParaRPr>
          </a:p>
          <a:p>
            <a:pPr>
              <a:spcAft>
                <a:spcPts val="600"/>
              </a:spcAft>
            </a:pPr>
            <a:r>
              <a:rPr lang="en-GB" dirty="0" smtClean="0"/>
              <a:t>The price parity clause in the contracts concluded between Amazon and retailers who use Amazon Marketplace obliged retailers to always offer their lowest price on Amazon Marketplace.</a:t>
            </a:r>
          </a:p>
          <a:p>
            <a:pPr>
              <a:spcAft>
                <a:spcPts val="600"/>
              </a:spcAft>
            </a:pPr>
            <a:endParaRPr lang="en-GB" sz="2000" dirty="0" smtClean="0"/>
          </a:p>
          <a:p>
            <a:pPr>
              <a:spcAft>
                <a:spcPts val="600"/>
              </a:spcAft>
            </a:pPr>
            <a:r>
              <a:rPr lang="en-GB" sz="2000" dirty="0" smtClean="0"/>
              <a:t>Amazon abandoned clause from contracts!</a:t>
            </a:r>
          </a:p>
          <a:p>
            <a:pPr>
              <a:spcAft>
                <a:spcPts val="600"/>
              </a:spcAft>
            </a:pPr>
            <a:endParaRPr lang="en-GB" sz="2000" dirty="0">
              <a:solidFill>
                <a:srgbClr val="038A5E"/>
              </a:solidFill>
            </a:endParaRPr>
          </a:p>
        </p:txBody>
      </p:sp>
      <p:pic>
        <p:nvPicPr>
          <p:cNvPr id="2050" name="Picture 2" descr="C:\Users\GK Zivilrecht 8\Desktop\gaudiherz_amazon_marketplac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999" y="4509120"/>
            <a:ext cx="3600561" cy="138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969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Analysis</a:t>
            </a:r>
            <a:endParaRPr lang="en-GB" sz="3600" dirty="0">
              <a:solidFill>
                <a:srgbClr val="038A5E"/>
              </a:solidFill>
              <a:latin typeface="+mj-lt"/>
            </a:endParaRPr>
          </a:p>
        </p:txBody>
      </p:sp>
      <p:cxnSp>
        <p:nvCxnSpPr>
          <p:cNvPr id="4" name="Gerade Verbindung 3"/>
          <p:cNvCxnSpPr/>
          <p:nvPr/>
        </p:nvCxnSpPr>
        <p:spPr>
          <a:xfrm>
            <a:off x="399320" y="997117"/>
            <a:ext cx="8748464" cy="0"/>
          </a:xfrm>
          <a:prstGeom prst="line">
            <a:avLst/>
          </a:prstGeom>
          <a:ln w="19050">
            <a:solidFill>
              <a:srgbClr val="038A5E"/>
            </a:solidFill>
            <a:prstDash val="sysDash"/>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251520" y="1988840"/>
            <a:ext cx="3744416" cy="3400931"/>
          </a:xfrm>
          <a:prstGeom prst="rect">
            <a:avLst/>
          </a:prstGeom>
          <a:noFill/>
        </p:spPr>
        <p:txBody>
          <a:bodyPr wrap="square" rtlCol="0">
            <a:spAutoFit/>
          </a:bodyPr>
          <a:lstStyle/>
          <a:p>
            <a:pPr>
              <a:spcAft>
                <a:spcPts val="600"/>
              </a:spcAft>
              <a:buClr>
                <a:srgbClr val="038A5E"/>
              </a:buClr>
            </a:pPr>
            <a:endParaRPr lang="en-GB" sz="2000" dirty="0" smtClean="0"/>
          </a:p>
          <a:p>
            <a:pPr marL="285750" indent="-285750">
              <a:spcAft>
                <a:spcPts val="600"/>
              </a:spcAft>
              <a:buClr>
                <a:srgbClr val="038A5E"/>
              </a:buClr>
              <a:buFont typeface="Arial" panose="020B0604020202020204" pitchFamily="34" charset="0"/>
              <a:buChar char="•"/>
            </a:pPr>
            <a:r>
              <a:rPr lang="en-GB" sz="2000" dirty="0">
                <a:sym typeface="Wingdings" panose="05000000000000000000" pitchFamily="2" charset="2"/>
              </a:rPr>
              <a:t>l</a:t>
            </a:r>
            <a:r>
              <a:rPr lang="en-GB" sz="2000" dirty="0" smtClean="0">
                <a:sym typeface="Wingdings" panose="05000000000000000000" pitchFamily="2" charset="2"/>
              </a:rPr>
              <a:t>ock-in effects and path dependencies</a:t>
            </a:r>
          </a:p>
          <a:p>
            <a:pPr marL="285750" indent="-285750">
              <a:spcAft>
                <a:spcPts val="600"/>
              </a:spcAft>
              <a:buClr>
                <a:srgbClr val="038A5E"/>
              </a:buClr>
              <a:buFont typeface="Arial" panose="020B0604020202020204" pitchFamily="34" charset="0"/>
              <a:buChar char="•"/>
            </a:pPr>
            <a:r>
              <a:rPr lang="en-GB" sz="2000" dirty="0"/>
              <a:t>r</a:t>
            </a:r>
            <a:r>
              <a:rPr lang="en-GB" sz="2000" dirty="0" smtClean="0"/>
              <a:t>eaching critical mass </a:t>
            </a:r>
          </a:p>
          <a:p>
            <a:pPr>
              <a:spcAft>
                <a:spcPts val="600"/>
              </a:spcAft>
              <a:buClr>
                <a:srgbClr val="038A5E"/>
              </a:buClr>
            </a:pPr>
            <a:r>
              <a:rPr lang="en-GB" sz="2000" dirty="0" smtClean="0">
                <a:sym typeface="Wingdings" panose="05000000000000000000" pitchFamily="2" charset="2"/>
              </a:rPr>
              <a:t> danger of „tipping“</a:t>
            </a:r>
          </a:p>
          <a:p>
            <a:pPr marL="285750" indent="-285750">
              <a:spcAft>
                <a:spcPts val="600"/>
              </a:spcAft>
              <a:buClr>
                <a:srgbClr val="038A5E"/>
              </a:buClr>
              <a:buFont typeface="Arial" panose="020B0604020202020204" pitchFamily="34" charset="0"/>
              <a:buChar char="•"/>
            </a:pPr>
            <a:endParaRPr lang="en-GB" sz="2000" dirty="0" smtClean="0">
              <a:sym typeface="Wingdings" panose="05000000000000000000" pitchFamily="2" charset="2"/>
            </a:endParaRPr>
          </a:p>
          <a:p>
            <a:pPr>
              <a:spcAft>
                <a:spcPts val="600"/>
              </a:spcAft>
              <a:buClr>
                <a:srgbClr val="038A5E"/>
              </a:buClr>
            </a:pPr>
            <a:endParaRPr lang="en-GB" sz="2000" dirty="0" smtClean="0">
              <a:sym typeface="Wingdings" panose="05000000000000000000" pitchFamily="2" charset="2"/>
            </a:endParaRPr>
          </a:p>
          <a:p>
            <a:pPr marL="285750" indent="-285750">
              <a:spcAft>
                <a:spcPts val="600"/>
              </a:spcAft>
              <a:buClr>
                <a:srgbClr val="038A5E"/>
              </a:buClr>
              <a:buFont typeface="Arial" panose="020B0604020202020204" pitchFamily="34" charset="0"/>
              <a:buChar char="•"/>
            </a:pPr>
            <a:endParaRPr lang="en-GB" sz="2000" dirty="0" smtClean="0"/>
          </a:p>
          <a:p>
            <a:pPr>
              <a:spcAft>
                <a:spcPts val="600"/>
              </a:spcAft>
              <a:buClr>
                <a:srgbClr val="038A5E"/>
              </a:buClr>
            </a:pPr>
            <a:endParaRPr lang="en-GB" sz="2000" dirty="0" smtClean="0"/>
          </a:p>
        </p:txBody>
      </p:sp>
      <p:sp>
        <p:nvSpPr>
          <p:cNvPr id="3" name="Textfeld 2"/>
          <p:cNvSpPr txBox="1"/>
          <p:nvPr/>
        </p:nvSpPr>
        <p:spPr>
          <a:xfrm>
            <a:off x="5364088" y="1954963"/>
            <a:ext cx="3168352" cy="3170099"/>
          </a:xfrm>
          <a:prstGeom prst="rect">
            <a:avLst/>
          </a:prstGeom>
          <a:noFill/>
        </p:spPr>
        <p:txBody>
          <a:bodyPr wrap="square" rtlCol="0">
            <a:spAutoFit/>
          </a:bodyPr>
          <a:lstStyle/>
          <a:p>
            <a:pPr marL="285750" indent="-285750">
              <a:spcAft>
                <a:spcPts val="600"/>
              </a:spcAft>
              <a:buClr>
                <a:srgbClr val="038A5E"/>
              </a:buClr>
              <a:buFont typeface="Arial" panose="020B0604020202020204" pitchFamily="34" charset="0"/>
              <a:buChar char="•"/>
            </a:pPr>
            <a:r>
              <a:rPr lang="en-GB" sz="2000" dirty="0">
                <a:sym typeface="Wingdings" panose="05000000000000000000" pitchFamily="2" charset="2"/>
              </a:rPr>
              <a:t>d</a:t>
            </a:r>
            <a:r>
              <a:rPr lang="en-GB" sz="2000" dirty="0" smtClean="0">
                <a:sym typeface="Wingdings" panose="05000000000000000000" pitchFamily="2" charset="2"/>
              </a:rPr>
              <a:t>ynamic character of the market (disruptive innovations)</a:t>
            </a:r>
          </a:p>
          <a:p>
            <a:pPr marL="285750" indent="-285750">
              <a:spcAft>
                <a:spcPts val="600"/>
              </a:spcAft>
              <a:buClr>
                <a:srgbClr val="038A5E"/>
              </a:buClr>
              <a:buFont typeface="Arial" panose="020B0604020202020204" pitchFamily="34" charset="0"/>
              <a:buChar char="•"/>
            </a:pPr>
            <a:r>
              <a:rPr lang="en-GB" sz="2000" dirty="0" smtClean="0">
                <a:sym typeface="Wingdings" panose="05000000000000000000" pitchFamily="2" charset="2"/>
              </a:rPr>
              <a:t>multi-homing</a:t>
            </a:r>
          </a:p>
          <a:p>
            <a:pPr marL="285750" indent="-285750">
              <a:spcAft>
                <a:spcPts val="600"/>
              </a:spcAft>
              <a:buClr>
                <a:srgbClr val="038A5E"/>
              </a:buClr>
              <a:buFont typeface="Arial" panose="020B0604020202020204" pitchFamily="34" charset="0"/>
              <a:buChar char="•"/>
            </a:pPr>
            <a:r>
              <a:rPr lang="en-GB" sz="2000" dirty="0">
                <a:sym typeface="Wingdings" panose="05000000000000000000" pitchFamily="2" charset="2"/>
              </a:rPr>
              <a:t>s</a:t>
            </a:r>
            <a:r>
              <a:rPr lang="en-GB" sz="2000" dirty="0" smtClean="0">
                <a:sym typeface="Wingdings" panose="05000000000000000000" pitchFamily="2" charset="2"/>
              </a:rPr>
              <a:t>witching costs (often insignificant) </a:t>
            </a:r>
          </a:p>
          <a:p>
            <a:pPr marL="285750" indent="-285750">
              <a:spcAft>
                <a:spcPts val="600"/>
              </a:spcAft>
              <a:buClr>
                <a:srgbClr val="038A5E"/>
              </a:buClr>
              <a:buFont typeface="Arial" panose="020B0604020202020204" pitchFamily="34" charset="0"/>
              <a:buChar char="•"/>
            </a:pPr>
            <a:r>
              <a:rPr lang="en-GB" sz="2000" dirty="0">
                <a:sym typeface="Wingdings" panose="05000000000000000000" pitchFamily="2" charset="2"/>
              </a:rPr>
              <a:t>p</a:t>
            </a:r>
            <a:r>
              <a:rPr lang="en-GB" sz="2000" dirty="0" smtClean="0">
                <a:sym typeface="Wingdings" panose="05000000000000000000" pitchFamily="2" charset="2"/>
              </a:rPr>
              <a:t>ossibility of market entry</a:t>
            </a:r>
          </a:p>
          <a:p>
            <a:pPr marL="285750" indent="-285750">
              <a:spcAft>
                <a:spcPts val="600"/>
              </a:spcAft>
              <a:buClr>
                <a:srgbClr val="038A5E"/>
              </a:buClr>
              <a:buFont typeface="Arial" panose="020B0604020202020204" pitchFamily="34" charset="0"/>
              <a:buChar char="•"/>
            </a:pPr>
            <a:r>
              <a:rPr lang="en-GB" sz="2000" dirty="0">
                <a:sym typeface="Wingdings" panose="05000000000000000000" pitchFamily="2" charset="2"/>
              </a:rPr>
              <a:t>n</a:t>
            </a:r>
            <a:r>
              <a:rPr lang="en-GB" sz="2000" dirty="0" smtClean="0">
                <a:sym typeface="Wingdings" panose="05000000000000000000" pitchFamily="2" charset="2"/>
              </a:rPr>
              <a:t>ew customer businesses</a:t>
            </a:r>
          </a:p>
        </p:txBody>
      </p:sp>
      <p:sp>
        <p:nvSpPr>
          <p:cNvPr id="6" name="Pfeil nach links und rechts 5"/>
          <p:cNvSpPr/>
          <p:nvPr/>
        </p:nvSpPr>
        <p:spPr>
          <a:xfrm>
            <a:off x="3506256" y="2775652"/>
            <a:ext cx="1267392" cy="764361"/>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7" name="Textfeld 6"/>
          <p:cNvSpPr txBox="1"/>
          <p:nvPr/>
        </p:nvSpPr>
        <p:spPr>
          <a:xfrm>
            <a:off x="107504" y="1196752"/>
            <a:ext cx="9036496" cy="400110"/>
          </a:xfrm>
          <a:prstGeom prst="rect">
            <a:avLst/>
          </a:prstGeom>
          <a:noFill/>
        </p:spPr>
        <p:txBody>
          <a:bodyPr wrap="square" rtlCol="0">
            <a:spAutoFit/>
          </a:bodyPr>
          <a:lstStyle/>
          <a:p>
            <a:r>
              <a:rPr lang="en-GB" sz="2000" b="1" u="sng" dirty="0" smtClean="0"/>
              <a:t>Competition law should prevent:</a:t>
            </a:r>
            <a:r>
              <a:rPr lang="en-GB" sz="2000" b="1" dirty="0" smtClean="0"/>
              <a:t>		</a:t>
            </a:r>
            <a:r>
              <a:rPr lang="en-GB" sz="2000" b="1" dirty="0"/>
              <a:t>	</a:t>
            </a:r>
            <a:r>
              <a:rPr lang="en-GB" sz="2000" b="1" u="sng" dirty="0" smtClean="0"/>
              <a:t>counteractive effects</a:t>
            </a:r>
            <a:endParaRPr lang="en-GB" sz="2000" b="1" u="sng" dirty="0"/>
          </a:p>
        </p:txBody>
      </p:sp>
    </p:spTree>
    <p:extLst>
      <p:ext uri="{BB962C8B-B14F-4D97-AF65-F5344CB8AC3E}">
        <p14:creationId xmlns:p14="http://schemas.microsoft.com/office/powerpoint/2010/main" val="2477712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agazin.woxikon.de/wp-content/uploads/2012/01/netzwerk-Sergei-Breh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03848" y="1170324"/>
            <a:ext cx="7926140" cy="477895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p:nvPr>
        </p:nvSpPr>
        <p:spPr>
          <a:xfrm>
            <a:off x="395536" y="1052736"/>
            <a:ext cx="8218488" cy="4681537"/>
          </a:xfrm>
        </p:spPr>
        <p:txBody>
          <a:bodyPr/>
          <a:lstStyle/>
          <a:p>
            <a:endParaRPr lang="en-GB" sz="3200" dirty="0" smtClean="0">
              <a:sym typeface="Wingdings" panose="05000000000000000000" pitchFamily="2" charset="2"/>
            </a:endParaRPr>
          </a:p>
          <a:p>
            <a:r>
              <a:rPr lang="en-GB" sz="3200" dirty="0" smtClean="0">
                <a:sym typeface="Wingdings" panose="05000000000000000000" pitchFamily="2" charset="2"/>
              </a:rPr>
              <a:t> Network effects</a:t>
            </a:r>
          </a:p>
          <a:p>
            <a:endParaRPr lang="en-GB" sz="3200" dirty="0" smtClean="0">
              <a:sym typeface="Wingdings" panose="05000000000000000000" pitchFamily="2" charset="2"/>
            </a:endParaRPr>
          </a:p>
          <a:p>
            <a:r>
              <a:rPr lang="en-GB" sz="3200" dirty="0" smtClean="0">
                <a:sym typeface="Wingdings" panose="05000000000000000000" pitchFamily="2" charset="2"/>
              </a:rPr>
              <a:t> Data portability</a:t>
            </a:r>
          </a:p>
          <a:p>
            <a:endParaRPr lang="en-GB" sz="3200" dirty="0" smtClean="0">
              <a:sym typeface="Wingdings" panose="05000000000000000000" pitchFamily="2" charset="2"/>
            </a:endParaRPr>
          </a:p>
          <a:p>
            <a:pPr marL="457200" indent="-457200">
              <a:buFont typeface="Wingdings"/>
              <a:buChar char="à"/>
            </a:pPr>
            <a:r>
              <a:rPr lang="en-GB" sz="3200" dirty="0" smtClean="0">
                <a:sym typeface="Wingdings" panose="05000000000000000000" pitchFamily="2" charset="2"/>
              </a:rPr>
              <a:t>Path dependency/ Switching costs</a:t>
            </a:r>
          </a:p>
          <a:p>
            <a:endParaRPr lang="en-GB" sz="3200" dirty="0" smtClean="0">
              <a:sym typeface="Wingdings" panose="05000000000000000000" pitchFamily="2" charset="2"/>
            </a:endParaRPr>
          </a:p>
          <a:p>
            <a:r>
              <a:rPr lang="en-GB" sz="3200" dirty="0" smtClean="0">
                <a:sym typeface="Wingdings" panose="05000000000000000000" pitchFamily="2" charset="2"/>
              </a:rPr>
              <a:t> Essential facility (google?)</a:t>
            </a:r>
          </a:p>
          <a:p>
            <a:pPr>
              <a:spcAft>
                <a:spcPts val="600"/>
              </a:spcAft>
            </a:pPr>
            <a:endParaRPr lang="en-GB" sz="2800" dirty="0"/>
          </a:p>
        </p:txBody>
      </p:sp>
      <p:sp>
        <p:nvSpPr>
          <p:cNvPr id="5" name="Titel 4"/>
          <p:cNvSpPr>
            <a:spLocks noGrp="1"/>
          </p:cNvSpPr>
          <p:nvPr>
            <p:ph type="title"/>
          </p:nvPr>
        </p:nvSpPr>
        <p:spPr/>
        <p:txBody>
          <a:bodyPr/>
          <a:lstStyle/>
          <a:p>
            <a:r>
              <a:rPr lang="en-GB" dirty="0" smtClean="0"/>
              <a:t>Access to data as key element?</a:t>
            </a:r>
            <a:br>
              <a:rPr lang="en-GB" dirty="0" smtClean="0"/>
            </a:br>
            <a:endParaRPr lang="en-GB" dirty="0"/>
          </a:p>
        </p:txBody>
      </p:sp>
      <p:cxnSp>
        <p:nvCxnSpPr>
          <p:cNvPr id="6" name="Gerade Verbindung 5"/>
          <p:cNvCxnSpPr/>
          <p:nvPr/>
        </p:nvCxnSpPr>
        <p:spPr>
          <a:xfrm>
            <a:off x="399320" y="997117"/>
            <a:ext cx="8748464" cy="0"/>
          </a:xfrm>
          <a:prstGeom prst="line">
            <a:avLst/>
          </a:prstGeom>
          <a:ln w="19050">
            <a:solidFill>
              <a:srgbClr val="038A5E"/>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794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9320" y="194963"/>
            <a:ext cx="8352928" cy="646331"/>
          </a:xfrm>
          <a:prstGeom prst="rect">
            <a:avLst/>
          </a:prstGeom>
          <a:noFill/>
        </p:spPr>
        <p:txBody>
          <a:bodyPr wrap="square" rtlCol="0">
            <a:spAutoFit/>
          </a:bodyPr>
          <a:lstStyle/>
          <a:p>
            <a:pPr algn="ctr"/>
            <a:r>
              <a:rPr lang="en-GB" sz="3600" dirty="0" smtClean="0">
                <a:solidFill>
                  <a:srgbClr val="038A5E"/>
                </a:solidFill>
                <a:latin typeface="+mj-lt"/>
              </a:rPr>
              <a:t>Research Question</a:t>
            </a:r>
            <a:endParaRPr lang="en-GB" sz="3600" dirty="0">
              <a:solidFill>
                <a:srgbClr val="038A5E"/>
              </a:solidFill>
              <a:latin typeface="+mj-lt"/>
            </a:endParaRPr>
          </a:p>
        </p:txBody>
      </p:sp>
      <p:sp>
        <p:nvSpPr>
          <p:cNvPr id="5" name="Textfeld 4"/>
          <p:cNvSpPr txBox="1"/>
          <p:nvPr/>
        </p:nvSpPr>
        <p:spPr>
          <a:xfrm>
            <a:off x="863951" y="2636912"/>
            <a:ext cx="2627929" cy="461665"/>
          </a:xfrm>
          <a:prstGeom prst="rect">
            <a:avLst/>
          </a:prstGeom>
          <a:noFill/>
        </p:spPr>
        <p:txBody>
          <a:bodyPr wrap="square" rtlCol="0">
            <a:spAutoFit/>
          </a:bodyPr>
          <a:lstStyle/>
          <a:p>
            <a:pPr>
              <a:spcAft>
                <a:spcPts val="600"/>
              </a:spcAft>
            </a:pPr>
            <a:r>
              <a:rPr lang="en-GB" sz="2400" dirty="0" err="1" smtClean="0"/>
              <a:t>Textkörper</a:t>
            </a:r>
            <a:endParaRPr lang="en-GB" sz="2400" dirty="0" smtClean="0">
              <a:solidFill>
                <a:srgbClr val="038A5E"/>
              </a:solidFill>
            </a:endParaRPr>
          </a:p>
        </p:txBody>
      </p:sp>
      <p:sp>
        <p:nvSpPr>
          <p:cNvPr id="3" name="Abgerundetes Rechteck 2"/>
          <p:cNvSpPr/>
          <p:nvPr/>
        </p:nvSpPr>
        <p:spPr>
          <a:xfrm>
            <a:off x="683568" y="2420888"/>
            <a:ext cx="3168352" cy="18722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smtClean="0">
                <a:solidFill>
                  <a:schemeClr val="tx1"/>
                </a:solidFill>
              </a:rPr>
              <a:t>Difficulties in handling platforms in </a:t>
            </a:r>
            <a:r>
              <a:rPr lang="en-GB" sz="2400" dirty="0" smtClean="0">
                <a:solidFill>
                  <a:schemeClr val="tx1"/>
                </a:solidFill>
              </a:rPr>
              <a:t>competition law?</a:t>
            </a:r>
            <a:endParaRPr lang="en-GB" sz="2400" dirty="0">
              <a:solidFill>
                <a:schemeClr val="tx1"/>
              </a:solidFill>
            </a:endParaRPr>
          </a:p>
        </p:txBody>
      </p:sp>
      <p:sp>
        <p:nvSpPr>
          <p:cNvPr id="6" name="Pfeil nach rechts 5"/>
          <p:cNvSpPr/>
          <p:nvPr/>
        </p:nvSpPr>
        <p:spPr>
          <a:xfrm>
            <a:off x="4067944" y="3098577"/>
            <a:ext cx="1008112" cy="61845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8" name="Abgerundetes Rechteck 7"/>
          <p:cNvSpPr/>
          <p:nvPr/>
        </p:nvSpPr>
        <p:spPr>
          <a:xfrm>
            <a:off x="5220072" y="2471700"/>
            <a:ext cx="3168352" cy="18722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400" dirty="0" smtClean="0">
                <a:solidFill>
                  <a:schemeClr val="tx1"/>
                </a:solidFill>
              </a:rPr>
              <a:t>Need </a:t>
            </a:r>
            <a:r>
              <a:rPr lang="en-GB" sz="2400" smtClean="0">
                <a:solidFill>
                  <a:schemeClr val="tx1"/>
                </a:solidFill>
              </a:rPr>
              <a:t>for reform?</a:t>
            </a:r>
            <a:endParaRPr lang="en-GB" sz="2400" dirty="0">
              <a:solidFill>
                <a:schemeClr val="tx1"/>
              </a:solidFill>
            </a:endParaRPr>
          </a:p>
        </p:txBody>
      </p:sp>
    </p:spTree>
    <p:extLst>
      <p:ext uri="{BB962C8B-B14F-4D97-AF65-F5344CB8AC3E}">
        <p14:creationId xmlns:p14="http://schemas.microsoft.com/office/powerpoint/2010/main" val="894019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Google Case</a:t>
            </a:r>
            <a:endParaRPr lang="de-DE" dirty="0"/>
          </a:p>
        </p:txBody>
      </p:sp>
      <p:pic>
        <p:nvPicPr>
          <p:cNvPr id="6" name="Picture 2" descr="http://cdn.static-economist.com/sites/default/files/imagecache/full-width/images/print-edition/20141129_LDP001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2736"/>
            <a:ext cx="754579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626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DG COMP vs Google</a:t>
            </a:r>
            <a:endParaRPr lang="en-GB" sz="3600" dirty="0">
              <a:solidFill>
                <a:srgbClr val="038A5E"/>
              </a:solidFill>
              <a:latin typeface="+mj-lt"/>
            </a:endParaRPr>
          </a:p>
        </p:txBody>
      </p:sp>
      <p:sp>
        <p:nvSpPr>
          <p:cNvPr id="8" name="Textfeld 7"/>
          <p:cNvSpPr txBox="1"/>
          <p:nvPr/>
        </p:nvSpPr>
        <p:spPr>
          <a:xfrm>
            <a:off x="1331640" y="1484784"/>
            <a:ext cx="7199641" cy="3724096"/>
          </a:xfrm>
          <a:prstGeom prst="rect">
            <a:avLst/>
          </a:prstGeom>
          <a:noFill/>
        </p:spPr>
        <p:txBody>
          <a:bodyPr wrap="square" rtlCol="0">
            <a:spAutoFit/>
          </a:bodyPr>
          <a:lstStyle/>
          <a:p>
            <a:r>
              <a:rPr lang="en-GB" sz="2000" b="1" dirty="0" smtClean="0"/>
              <a:t>Art. 102 TFEU</a:t>
            </a:r>
            <a:r>
              <a:rPr lang="en-GB" dirty="0" smtClean="0"/>
              <a:t>:</a:t>
            </a:r>
          </a:p>
          <a:p>
            <a:r>
              <a:rPr lang="en-GB" dirty="0" smtClean="0"/>
              <a:t>The abuse of a dominant position in the market is prohibited.</a:t>
            </a:r>
          </a:p>
          <a:p>
            <a:endParaRPr lang="en-GB" dirty="0"/>
          </a:p>
          <a:p>
            <a:r>
              <a:rPr lang="en-GB" b="1" dirty="0" smtClean="0"/>
              <a:t>The Commission’s Case:</a:t>
            </a:r>
          </a:p>
          <a:p>
            <a:r>
              <a:rPr lang="en-GB" dirty="0" smtClean="0"/>
              <a:t>Google discriminates against competing shopping services when positioning search results.</a:t>
            </a:r>
            <a:endParaRPr lang="en-GB" dirty="0" smtClean="0"/>
          </a:p>
          <a:p>
            <a:endParaRPr lang="de-DE" dirty="0" smtClean="0"/>
          </a:p>
          <a:p>
            <a:r>
              <a:rPr lang="de-DE" b="1" dirty="0" smtClean="0"/>
              <a:t>Analytical </a:t>
            </a:r>
            <a:r>
              <a:rPr lang="de-DE" b="1" dirty="0" err="1" smtClean="0"/>
              <a:t>Steps</a:t>
            </a:r>
            <a:r>
              <a:rPr lang="de-DE" b="1" dirty="0" smtClean="0"/>
              <a:t>:</a:t>
            </a:r>
            <a:endParaRPr lang="de-DE" b="1" dirty="0" smtClean="0"/>
          </a:p>
          <a:p>
            <a:pPr marL="285750" indent="-285750">
              <a:buFont typeface="Arial" panose="020B0604020202020204" pitchFamily="34" charset="0"/>
              <a:buChar char="•"/>
            </a:pPr>
            <a:r>
              <a:rPr lang="en-GB" dirty="0" smtClean="0"/>
              <a:t>Relevant market?</a:t>
            </a:r>
          </a:p>
          <a:p>
            <a:pPr marL="285750" indent="-285750">
              <a:buFont typeface="Arial" panose="020B0604020202020204" pitchFamily="34" charset="0"/>
              <a:buChar char="•"/>
            </a:pPr>
            <a:r>
              <a:rPr lang="en-GB" dirty="0" smtClean="0"/>
              <a:t>Dominant position?</a:t>
            </a:r>
          </a:p>
          <a:p>
            <a:pPr marL="285750" indent="-285750">
              <a:buFont typeface="Arial" panose="020B0604020202020204" pitchFamily="34" charset="0"/>
              <a:buChar char="•"/>
            </a:pPr>
            <a:r>
              <a:rPr lang="en-GB" dirty="0" smtClean="0"/>
              <a:t>Abuse?</a:t>
            </a:r>
          </a:p>
          <a:p>
            <a:pPr marL="285750" indent="-285750">
              <a:buFont typeface="Arial" panose="020B0604020202020204" pitchFamily="34" charset="0"/>
              <a:buChar char="•"/>
            </a:pPr>
            <a:r>
              <a:rPr lang="en-GB" dirty="0" smtClean="0"/>
              <a:t>Remedies?</a:t>
            </a:r>
          </a:p>
          <a:p>
            <a:endParaRPr lang="en-GB" dirty="0" smtClean="0">
              <a:sym typeface="Wingdings" panose="05000000000000000000" pitchFamily="2" charset="2"/>
            </a:endParaRPr>
          </a:p>
        </p:txBody>
      </p:sp>
    </p:spTree>
    <p:extLst>
      <p:ext uri="{BB962C8B-B14F-4D97-AF65-F5344CB8AC3E}">
        <p14:creationId xmlns:p14="http://schemas.microsoft.com/office/powerpoint/2010/main" val="913456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6763" y="215111"/>
            <a:ext cx="8352928" cy="646331"/>
          </a:xfrm>
          <a:prstGeom prst="rect">
            <a:avLst/>
          </a:prstGeom>
          <a:noFill/>
        </p:spPr>
        <p:txBody>
          <a:bodyPr wrap="square" rtlCol="0">
            <a:spAutoFit/>
          </a:bodyPr>
          <a:lstStyle/>
          <a:p>
            <a:pPr algn="ctr"/>
            <a:r>
              <a:rPr lang="en-GB" sz="3600" dirty="0" smtClean="0">
                <a:solidFill>
                  <a:srgbClr val="038A5E"/>
                </a:solidFill>
                <a:latin typeface="+mj-lt"/>
              </a:rPr>
              <a:t>Competition in the Digital Age</a:t>
            </a:r>
            <a:endParaRPr lang="en-GB" sz="3600" dirty="0">
              <a:solidFill>
                <a:srgbClr val="038A5E"/>
              </a:solidFill>
              <a:latin typeface="+mj-lt"/>
            </a:endParaRPr>
          </a:p>
        </p:txBody>
      </p:sp>
      <p:sp>
        <p:nvSpPr>
          <p:cNvPr id="8" name="Textfeld 7"/>
          <p:cNvSpPr txBox="1"/>
          <p:nvPr/>
        </p:nvSpPr>
        <p:spPr>
          <a:xfrm>
            <a:off x="611560" y="1484784"/>
            <a:ext cx="3096344" cy="1938992"/>
          </a:xfrm>
          <a:prstGeom prst="rect">
            <a:avLst/>
          </a:prstGeom>
          <a:noFill/>
        </p:spPr>
        <p:txBody>
          <a:bodyPr wrap="square" rtlCol="0">
            <a:spAutoFit/>
          </a:bodyPr>
          <a:lstStyle/>
          <a:p>
            <a:r>
              <a:rPr lang="de-DE" sz="2000" b="1" dirty="0" smtClean="0"/>
              <a:t>Peter Thiel:</a:t>
            </a:r>
          </a:p>
          <a:p>
            <a:endParaRPr lang="de-DE" sz="2000" b="1" dirty="0"/>
          </a:p>
          <a:p>
            <a:r>
              <a:rPr lang="de-DE" sz="2000" b="1" dirty="0" smtClean="0"/>
              <a:t>Competition on </a:t>
            </a:r>
            <a:r>
              <a:rPr lang="de-DE" sz="2000" b="1" dirty="0" err="1" smtClean="0"/>
              <a:t>the</a:t>
            </a:r>
            <a:r>
              <a:rPr lang="de-DE" sz="2000" b="1" dirty="0" smtClean="0"/>
              <a:t> </a:t>
            </a:r>
            <a:r>
              <a:rPr lang="de-DE" sz="2000" b="1" dirty="0" err="1" smtClean="0"/>
              <a:t>internet</a:t>
            </a:r>
            <a:r>
              <a:rPr lang="de-DE" sz="2000" b="1" dirty="0" smtClean="0"/>
              <a:t> </a:t>
            </a:r>
            <a:r>
              <a:rPr lang="de-DE" sz="2000" b="1" dirty="0" err="1" smtClean="0"/>
              <a:t>is</a:t>
            </a:r>
            <a:r>
              <a:rPr lang="de-DE" sz="2000" b="1" dirty="0" smtClean="0"/>
              <a:t> </a:t>
            </a:r>
            <a:r>
              <a:rPr lang="de-DE" sz="2000" b="1" dirty="0" err="1" smtClean="0"/>
              <a:t>about</a:t>
            </a:r>
            <a:r>
              <a:rPr lang="de-DE" sz="2000" b="1" dirty="0" smtClean="0"/>
              <a:t> </a:t>
            </a:r>
            <a:r>
              <a:rPr lang="de-DE" sz="2000" b="1" dirty="0" err="1" smtClean="0"/>
              <a:t>building</a:t>
            </a:r>
            <a:r>
              <a:rPr lang="de-DE" sz="2000" b="1" dirty="0" smtClean="0"/>
              <a:t> </a:t>
            </a:r>
            <a:r>
              <a:rPr lang="de-DE" sz="2000" b="1" dirty="0" err="1" smtClean="0"/>
              <a:t>monopolies</a:t>
            </a:r>
            <a:r>
              <a:rPr lang="de-DE" sz="2000" b="1" dirty="0" smtClean="0"/>
              <a:t>.</a:t>
            </a:r>
          </a:p>
          <a:p>
            <a:endParaRPr lang="de-DE" sz="2000" b="1" dirty="0"/>
          </a:p>
        </p:txBody>
      </p:sp>
      <p:sp>
        <p:nvSpPr>
          <p:cNvPr id="4" name="Textfeld 3"/>
          <p:cNvSpPr txBox="1"/>
          <p:nvPr/>
        </p:nvSpPr>
        <p:spPr>
          <a:xfrm>
            <a:off x="5508104" y="1484784"/>
            <a:ext cx="3535617" cy="1600438"/>
          </a:xfrm>
          <a:prstGeom prst="rect">
            <a:avLst/>
          </a:prstGeom>
          <a:noFill/>
        </p:spPr>
        <p:txBody>
          <a:bodyPr wrap="square" rtlCol="0">
            <a:spAutoFit/>
          </a:bodyPr>
          <a:lstStyle/>
          <a:p>
            <a:r>
              <a:rPr lang="de-DE" sz="2000" b="1" dirty="0" smtClean="0"/>
              <a:t>Larry Page:</a:t>
            </a:r>
          </a:p>
          <a:p>
            <a:endParaRPr lang="de-DE" sz="2000" b="1" dirty="0"/>
          </a:p>
          <a:p>
            <a:r>
              <a:rPr lang="de-DE" sz="2000" b="1" dirty="0" smtClean="0"/>
              <a:t>On </a:t>
            </a:r>
            <a:r>
              <a:rPr lang="de-DE" sz="2000" b="1" dirty="0" err="1" smtClean="0"/>
              <a:t>the</a:t>
            </a:r>
            <a:r>
              <a:rPr lang="de-DE" sz="2000" b="1" dirty="0" smtClean="0"/>
              <a:t> </a:t>
            </a:r>
            <a:r>
              <a:rPr lang="de-DE" sz="2000" b="1" dirty="0" err="1" smtClean="0"/>
              <a:t>internet</a:t>
            </a:r>
            <a:r>
              <a:rPr lang="de-DE" sz="2000" b="1" dirty="0" smtClean="0"/>
              <a:t>, </a:t>
            </a:r>
            <a:r>
              <a:rPr lang="de-DE" sz="2000" b="1" dirty="0" err="1" smtClean="0"/>
              <a:t>competition</a:t>
            </a:r>
            <a:r>
              <a:rPr lang="de-DE" sz="2000" b="1" dirty="0" smtClean="0"/>
              <a:t> </a:t>
            </a:r>
            <a:r>
              <a:rPr lang="de-DE" sz="2000" b="1" dirty="0" err="1" smtClean="0"/>
              <a:t>is</a:t>
            </a:r>
            <a:r>
              <a:rPr lang="de-DE" sz="2000" b="1" dirty="0" smtClean="0"/>
              <a:t> just </a:t>
            </a:r>
            <a:r>
              <a:rPr lang="de-DE" sz="2000" b="1" dirty="0" err="1" smtClean="0"/>
              <a:t>one</a:t>
            </a:r>
            <a:r>
              <a:rPr lang="de-DE" sz="2000" b="1" dirty="0" smtClean="0"/>
              <a:t> </a:t>
            </a:r>
            <a:r>
              <a:rPr lang="de-DE" sz="2000" b="1" dirty="0" err="1" smtClean="0"/>
              <a:t>click</a:t>
            </a:r>
            <a:r>
              <a:rPr lang="de-DE" sz="2000" b="1" dirty="0" smtClean="0"/>
              <a:t> </a:t>
            </a:r>
            <a:r>
              <a:rPr lang="de-DE" sz="2000" b="1" dirty="0" err="1" smtClean="0"/>
              <a:t>away</a:t>
            </a:r>
            <a:r>
              <a:rPr lang="de-DE" sz="2000" b="1" dirty="0" smtClean="0"/>
              <a:t>.</a:t>
            </a:r>
            <a:endParaRPr lang="en-GB" dirty="0" smtClean="0"/>
          </a:p>
          <a:p>
            <a:endParaRPr lang="en-GB" dirty="0" smtClean="0">
              <a:sym typeface="Wingdings" panose="05000000000000000000" pitchFamily="2" charset="2"/>
            </a:endParaRPr>
          </a:p>
        </p:txBody>
      </p:sp>
      <p:sp>
        <p:nvSpPr>
          <p:cNvPr id="3" name="Gewitterblitz 2"/>
          <p:cNvSpPr/>
          <p:nvPr/>
        </p:nvSpPr>
        <p:spPr>
          <a:xfrm rot="3479775">
            <a:off x="3345338" y="1151727"/>
            <a:ext cx="1800200" cy="2520280"/>
          </a:xfrm>
          <a:prstGeom prst="lightningBol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834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755576" y="1097775"/>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A.</a:t>
            </a:r>
            <a:r>
              <a:rPr lang="de-DE" sz="2800" dirty="0" smtClean="0"/>
              <a:t> 	</a:t>
            </a:r>
            <a:r>
              <a:rPr lang="de-DE" sz="2800" dirty="0" smtClean="0">
                <a:solidFill>
                  <a:schemeClr val="tx1"/>
                </a:solidFill>
              </a:rPr>
              <a:t>Research </a:t>
            </a:r>
            <a:r>
              <a:rPr lang="de-DE" sz="2800" dirty="0" err="1" smtClean="0">
                <a:solidFill>
                  <a:schemeClr val="tx1"/>
                </a:solidFill>
              </a:rPr>
              <a:t>Question</a:t>
            </a:r>
            <a:endParaRPr lang="de-DE" sz="2800" dirty="0">
              <a:solidFill>
                <a:schemeClr val="tx1"/>
              </a:solidFill>
            </a:endParaRPr>
          </a:p>
        </p:txBody>
      </p:sp>
      <p:sp>
        <p:nvSpPr>
          <p:cNvPr id="9" name="Rechteck 8"/>
          <p:cNvSpPr/>
          <p:nvPr/>
        </p:nvSpPr>
        <p:spPr>
          <a:xfrm>
            <a:off x="739572" y="3751937"/>
            <a:ext cx="7769188" cy="615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D.</a:t>
            </a:r>
            <a:r>
              <a:rPr lang="de-DE" sz="2800" dirty="0" smtClean="0"/>
              <a:t> 	</a:t>
            </a:r>
            <a:r>
              <a:rPr lang="de-DE" sz="2800" dirty="0" err="1" smtClean="0">
                <a:solidFill>
                  <a:schemeClr val="tx1"/>
                </a:solidFill>
              </a:rPr>
              <a:t>Competitive</a:t>
            </a:r>
            <a:r>
              <a:rPr lang="de-DE" sz="2800" dirty="0" smtClean="0">
                <a:solidFill>
                  <a:schemeClr val="tx1"/>
                </a:solidFill>
              </a:rPr>
              <a:t> Analysis</a:t>
            </a:r>
            <a:endParaRPr lang="de-DE" sz="2800" dirty="0">
              <a:solidFill>
                <a:schemeClr val="tx1"/>
              </a:solidFill>
            </a:endParaRPr>
          </a:p>
        </p:txBody>
      </p:sp>
      <p:sp>
        <p:nvSpPr>
          <p:cNvPr id="10" name="Rechteck 9"/>
          <p:cNvSpPr/>
          <p:nvPr/>
        </p:nvSpPr>
        <p:spPr>
          <a:xfrm>
            <a:off x="739572" y="2863247"/>
            <a:ext cx="7776864"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C.</a:t>
            </a:r>
            <a:r>
              <a:rPr lang="de-DE" sz="2800" dirty="0" smtClean="0"/>
              <a:t> </a:t>
            </a:r>
            <a:r>
              <a:rPr lang="de-DE" sz="2800" dirty="0"/>
              <a:t>	</a:t>
            </a:r>
            <a:r>
              <a:rPr lang="de-DE" sz="2800" dirty="0" smtClean="0">
                <a:solidFill>
                  <a:schemeClr val="tx1"/>
                </a:solidFill>
              </a:rPr>
              <a:t>Market Definition</a:t>
            </a:r>
            <a:endParaRPr lang="de-DE" sz="2800" dirty="0">
              <a:solidFill>
                <a:schemeClr val="tx1"/>
              </a:solidFill>
            </a:endParaRPr>
          </a:p>
        </p:txBody>
      </p:sp>
      <p:sp>
        <p:nvSpPr>
          <p:cNvPr id="11" name="Rechteck 10"/>
          <p:cNvSpPr/>
          <p:nvPr/>
        </p:nvSpPr>
        <p:spPr>
          <a:xfrm>
            <a:off x="760150" y="1986465"/>
            <a:ext cx="7769188" cy="6361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FF0000"/>
                </a:solidFill>
              </a:rPr>
              <a:t>B.</a:t>
            </a:r>
            <a:r>
              <a:rPr lang="de-DE" sz="2800" dirty="0" smtClean="0">
                <a:solidFill>
                  <a:srgbClr val="FF0000"/>
                </a:solidFill>
              </a:rPr>
              <a:t> 	</a:t>
            </a:r>
            <a:r>
              <a:rPr lang="de-DE" sz="2800" dirty="0" smtClean="0">
                <a:solidFill>
                  <a:srgbClr val="FF0000"/>
                </a:solidFill>
              </a:rPr>
              <a:t>Competition Law Basics</a:t>
            </a:r>
            <a:endParaRPr lang="de-DE" sz="2800" dirty="0">
              <a:solidFill>
                <a:srgbClr val="FF0000"/>
              </a:solidFill>
            </a:endParaRPr>
          </a:p>
        </p:txBody>
      </p:sp>
      <p:sp>
        <p:nvSpPr>
          <p:cNvPr id="7" name="Rechteck 6"/>
          <p:cNvSpPr/>
          <p:nvPr/>
        </p:nvSpPr>
        <p:spPr>
          <a:xfrm>
            <a:off x="739572" y="4608249"/>
            <a:ext cx="7769188" cy="6480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b="1" dirty="0" smtClean="0">
                <a:solidFill>
                  <a:srgbClr val="038A5E"/>
                </a:solidFill>
              </a:rPr>
              <a:t>E.</a:t>
            </a:r>
            <a:r>
              <a:rPr lang="de-DE" sz="2800" b="1" dirty="0" smtClean="0"/>
              <a:t> 	</a:t>
            </a:r>
            <a:r>
              <a:rPr lang="de-DE" sz="2800" dirty="0" err="1" smtClean="0">
                <a:solidFill>
                  <a:schemeClr val="tx1"/>
                </a:solidFill>
              </a:rPr>
              <a:t>Conclusion</a:t>
            </a:r>
            <a:endParaRPr lang="de-DE" sz="2800" dirty="0" smtClean="0">
              <a:solidFill>
                <a:schemeClr val="tx1"/>
              </a:solidFill>
            </a:endParaRPr>
          </a:p>
        </p:txBody>
      </p:sp>
    </p:spTree>
    <p:extLst>
      <p:ext uri="{BB962C8B-B14F-4D97-AF65-F5344CB8AC3E}">
        <p14:creationId xmlns:p14="http://schemas.microsoft.com/office/powerpoint/2010/main" val="3897437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9320" y="199524"/>
            <a:ext cx="8352928" cy="646331"/>
          </a:xfrm>
          <a:prstGeom prst="rect">
            <a:avLst/>
          </a:prstGeom>
          <a:noFill/>
        </p:spPr>
        <p:txBody>
          <a:bodyPr wrap="square" rtlCol="0">
            <a:spAutoFit/>
          </a:bodyPr>
          <a:lstStyle/>
          <a:p>
            <a:pPr algn="ctr"/>
            <a:r>
              <a:rPr lang="en-GB" sz="3600" dirty="0" smtClean="0">
                <a:solidFill>
                  <a:srgbClr val="038A5E"/>
                </a:solidFill>
                <a:latin typeface="+mj-lt"/>
              </a:rPr>
              <a:t>Competition</a:t>
            </a:r>
            <a:endParaRPr lang="en-GB" sz="3600" dirty="0">
              <a:solidFill>
                <a:srgbClr val="038A5E"/>
              </a:solidFill>
              <a:latin typeface="+mj-lt"/>
            </a:endParaRPr>
          </a:p>
        </p:txBody>
      </p:sp>
      <p:sp>
        <p:nvSpPr>
          <p:cNvPr id="5" name="Textfeld 4"/>
          <p:cNvSpPr txBox="1"/>
          <p:nvPr/>
        </p:nvSpPr>
        <p:spPr>
          <a:xfrm>
            <a:off x="399320" y="1340768"/>
            <a:ext cx="8352928" cy="3585597"/>
          </a:xfrm>
          <a:prstGeom prst="rect">
            <a:avLst/>
          </a:prstGeom>
          <a:noFill/>
        </p:spPr>
        <p:txBody>
          <a:bodyPr wrap="square" rtlCol="0">
            <a:spAutoFit/>
          </a:bodyPr>
          <a:lstStyle/>
          <a:p>
            <a:pPr>
              <a:spcAft>
                <a:spcPts val="600"/>
              </a:spcAft>
            </a:pPr>
            <a:r>
              <a:rPr lang="en-GB" sz="2400" dirty="0" smtClean="0">
                <a:latin typeface="+mj-lt"/>
              </a:rPr>
              <a:t>Competition is… an open discovery procedure (Hayek).</a:t>
            </a:r>
          </a:p>
          <a:p>
            <a:pPr>
              <a:spcAft>
                <a:spcPts val="600"/>
              </a:spcAft>
            </a:pPr>
            <a:endParaRPr lang="en-GB" sz="2400" dirty="0" smtClean="0">
              <a:latin typeface="+mj-lt"/>
            </a:endParaRPr>
          </a:p>
          <a:p>
            <a:pPr>
              <a:spcAft>
                <a:spcPts val="600"/>
              </a:spcAft>
            </a:pPr>
            <a:r>
              <a:rPr lang="en-GB" sz="2400" dirty="0" smtClean="0">
                <a:latin typeface="+mj-lt"/>
              </a:rPr>
              <a:t>Aims of competition law:</a:t>
            </a:r>
            <a:endParaRPr lang="en-GB" sz="2400" dirty="0" smtClean="0">
              <a:latin typeface="+mj-lt"/>
            </a:endParaRPr>
          </a:p>
          <a:p>
            <a:pPr marL="285750" indent="-285750">
              <a:spcAft>
                <a:spcPts val="600"/>
              </a:spcAft>
              <a:buClr>
                <a:srgbClr val="038A5E"/>
              </a:buClr>
              <a:buFont typeface="Arial" panose="020B0604020202020204" pitchFamily="34" charset="0"/>
              <a:buChar char="•"/>
            </a:pPr>
            <a:r>
              <a:rPr lang="en-GB" sz="2400" dirty="0"/>
              <a:t>p</a:t>
            </a:r>
            <a:r>
              <a:rPr lang="en-GB" sz="2400" dirty="0" smtClean="0"/>
              <a:t>rotection of the competitive process as such</a:t>
            </a:r>
          </a:p>
          <a:p>
            <a:pPr marL="285750" indent="-285750">
              <a:spcAft>
                <a:spcPts val="600"/>
              </a:spcAft>
              <a:buClr>
                <a:srgbClr val="038A5E"/>
              </a:buClr>
              <a:buFont typeface="Arial" panose="020B0604020202020204" pitchFamily="34" charset="0"/>
              <a:buChar char="•"/>
            </a:pPr>
            <a:r>
              <a:rPr lang="en-GB" sz="2400" dirty="0" smtClean="0"/>
              <a:t>p</a:t>
            </a:r>
            <a:r>
              <a:rPr lang="en-GB" sz="2400" dirty="0" smtClean="0"/>
              <a:t>romoting freedom and welfare</a:t>
            </a:r>
          </a:p>
          <a:p>
            <a:pPr marL="742950" lvl="1" indent="-285750">
              <a:spcAft>
                <a:spcPts val="600"/>
              </a:spcAft>
              <a:buClr>
                <a:srgbClr val="038A5E"/>
              </a:buClr>
              <a:buFont typeface="Arial" panose="020B0604020202020204" pitchFamily="34" charset="0"/>
              <a:buChar char="•"/>
            </a:pPr>
            <a:r>
              <a:rPr lang="en-GB" sz="2400" dirty="0" smtClean="0"/>
              <a:t>efficiency (optimum factor allocation)</a:t>
            </a:r>
          </a:p>
          <a:p>
            <a:pPr marL="742950" lvl="1" indent="-285750">
              <a:spcAft>
                <a:spcPts val="600"/>
              </a:spcAft>
              <a:buClr>
                <a:srgbClr val="038A5E"/>
              </a:buClr>
              <a:buFont typeface="Arial" panose="020B0604020202020204" pitchFamily="34" charset="0"/>
              <a:buChar char="•"/>
            </a:pPr>
            <a:r>
              <a:rPr lang="en-GB" sz="2400" dirty="0" smtClean="0"/>
              <a:t>innovation</a:t>
            </a:r>
            <a:endParaRPr lang="en-GB" sz="2400" dirty="0" smtClean="0"/>
          </a:p>
          <a:p>
            <a:pPr>
              <a:spcAft>
                <a:spcPts val="600"/>
              </a:spcAft>
            </a:pPr>
            <a:endParaRPr lang="en-GB" sz="2400" dirty="0" smtClean="0">
              <a:latin typeface="+mj-lt"/>
            </a:endParaRPr>
          </a:p>
        </p:txBody>
      </p:sp>
    </p:spTree>
    <p:extLst>
      <p:ext uri="{BB962C8B-B14F-4D97-AF65-F5344CB8AC3E}">
        <p14:creationId xmlns:p14="http://schemas.microsoft.com/office/powerpoint/2010/main" val="1380546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2931</Words>
  <Application>Microsoft Office PowerPoint</Application>
  <PresentationFormat>Bildschirmpräsentation (4:3)</PresentationFormat>
  <Paragraphs>407</Paragraphs>
  <Slides>34</Slides>
  <Notes>33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34</vt:i4>
      </vt:variant>
    </vt:vector>
  </HeadingPairs>
  <TitlesOfParts>
    <vt:vector size="38" baseType="lpstr">
      <vt:lpstr>Arial</vt:lpstr>
      <vt:lpstr>Calibri</vt:lpstr>
      <vt:lpstr>Wingdings</vt:lpstr>
      <vt:lpstr>1_Larissa</vt:lpstr>
      <vt:lpstr>PowerPoint-Präsentation</vt:lpstr>
      <vt:lpstr>PowerPoint-Präsentation</vt:lpstr>
      <vt:lpstr>PowerPoint-Präsentation</vt:lpstr>
      <vt:lpstr>PowerPoint-Präsentation</vt:lpstr>
      <vt:lpstr>Google Case</vt:lpstr>
      <vt:lpstr>PowerPoint-Präsentation</vt:lpstr>
      <vt:lpstr>PowerPoint-Präsentation</vt:lpstr>
      <vt:lpstr>PowerPoint-Präsentation</vt:lpstr>
      <vt:lpstr>PowerPoint-Präsentation</vt:lpstr>
      <vt:lpstr>Pillars of Competition Law</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Access to data as key element? </vt:lpstr>
    </vt:vector>
  </TitlesOfParts>
  <Company>Universität Bayreuth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RP</dc:creator>
  <cp:lastModifiedBy>X Y</cp:lastModifiedBy>
  <cp:revision>213</cp:revision>
  <cp:lastPrinted>2015-11-12T12:52:21Z</cp:lastPrinted>
  <dcterms:created xsi:type="dcterms:W3CDTF">2014-09-23T08:27:00Z</dcterms:created>
  <dcterms:modified xsi:type="dcterms:W3CDTF">2015-11-19T14:49:12Z</dcterms:modified>
</cp:coreProperties>
</file>